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24"/>
  </p:notesMasterIdLst>
  <p:handoutMasterIdLst>
    <p:handoutMasterId r:id="rId25"/>
  </p:handoutMasterIdLst>
  <p:sldIdLst>
    <p:sldId id="256" r:id="rId2"/>
    <p:sldId id="343" r:id="rId3"/>
    <p:sldId id="345" r:id="rId4"/>
    <p:sldId id="346" r:id="rId5"/>
    <p:sldId id="347" r:id="rId6"/>
    <p:sldId id="348" r:id="rId7"/>
    <p:sldId id="352" r:id="rId8"/>
    <p:sldId id="363" r:id="rId9"/>
    <p:sldId id="364" r:id="rId10"/>
    <p:sldId id="365" r:id="rId11"/>
    <p:sldId id="366" r:id="rId12"/>
    <p:sldId id="367" r:id="rId13"/>
    <p:sldId id="368" r:id="rId14"/>
    <p:sldId id="369" r:id="rId15"/>
    <p:sldId id="370" r:id="rId16"/>
    <p:sldId id="371" r:id="rId17"/>
    <p:sldId id="372" r:id="rId18"/>
    <p:sldId id="378" r:id="rId19"/>
    <p:sldId id="373" r:id="rId20"/>
    <p:sldId id="374" r:id="rId21"/>
    <p:sldId id="376" r:id="rId22"/>
    <p:sldId id="342" r:id="rId23"/>
  </p:sldIdLst>
  <p:sldSz cx="9144000" cy="6858000" type="screen4x3"/>
  <p:notesSz cx="7010400" cy="9296400"/>
  <p:custDataLst>
    <p:tags r:id="rId26"/>
  </p:custDataLst>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CC"/>
    <a:srgbClr val="F2DB50"/>
    <a:srgbClr val="F9AC13"/>
    <a:srgbClr val="FF5050"/>
    <a:srgbClr val="FFFF00"/>
    <a:srgbClr val="FF0000"/>
    <a:srgbClr val="EAEAEA"/>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54" autoAdjust="0"/>
    <p:restoredTop sz="92769" autoAdjust="0"/>
  </p:normalViewPr>
  <p:slideViewPr>
    <p:cSldViewPr snapToGrid="0">
      <p:cViewPr>
        <p:scale>
          <a:sx n="66" d="100"/>
          <a:sy n="66" d="100"/>
        </p:scale>
        <p:origin x="-595" y="-298"/>
      </p:cViewPr>
      <p:guideLst>
        <p:guide orient="horz" pos="120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50" d="100"/>
        <a:sy n="50" d="100"/>
      </p:scale>
      <p:origin x="0" y="0"/>
    </p:cViewPr>
  </p:sorterViewPr>
  <p:gridSpacing cx="39327138" cy="3932713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1026"/>
          <p:cNvSpPr>
            <a:spLocks noGrp="1" noChangeArrowheads="1"/>
          </p:cNvSpPr>
          <p:nvPr>
            <p:ph type="hdr" sz="quarter"/>
          </p:nvPr>
        </p:nvSpPr>
        <p:spPr bwMode="auto">
          <a:xfrm>
            <a:off x="0" y="0"/>
            <a:ext cx="3038145" cy="465743"/>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defTabSz="931726">
              <a:defRPr sz="1200">
                <a:latin typeface="Times New Roman" pitchFamily="18" charset="0"/>
              </a:defRPr>
            </a:lvl1pPr>
          </a:lstStyle>
          <a:p>
            <a:pPr>
              <a:defRPr/>
            </a:pPr>
            <a:endParaRPr lang="en-US"/>
          </a:p>
        </p:txBody>
      </p:sp>
      <p:sp>
        <p:nvSpPr>
          <p:cNvPr id="50179" name="Rectangle 1027"/>
          <p:cNvSpPr>
            <a:spLocks noGrp="1" noChangeArrowheads="1"/>
          </p:cNvSpPr>
          <p:nvPr>
            <p:ph type="dt" sz="quarter" idx="1"/>
          </p:nvPr>
        </p:nvSpPr>
        <p:spPr bwMode="auto">
          <a:xfrm>
            <a:off x="3972257" y="0"/>
            <a:ext cx="3038144" cy="465743"/>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lgn="r" defTabSz="931726">
              <a:defRPr sz="1200">
                <a:latin typeface="Times New Roman" pitchFamily="18" charset="0"/>
              </a:defRPr>
            </a:lvl1pPr>
          </a:lstStyle>
          <a:p>
            <a:pPr>
              <a:defRPr/>
            </a:pPr>
            <a:endParaRPr lang="en-US"/>
          </a:p>
        </p:txBody>
      </p:sp>
      <p:sp>
        <p:nvSpPr>
          <p:cNvPr id="50180" name="Rectangle 1028"/>
          <p:cNvSpPr>
            <a:spLocks noGrp="1" noChangeArrowheads="1"/>
          </p:cNvSpPr>
          <p:nvPr>
            <p:ph type="ftr" sz="quarter" idx="2"/>
          </p:nvPr>
        </p:nvSpPr>
        <p:spPr bwMode="auto">
          <a:xfrm>
            <a:off x="0" y="8830658"/>
            <a:ext cx="3038145" cy="465742"/>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defTabSz="931726">
              <a:defRPr sz="1200">
                <a:latin typeface="Times New Roman" pitchFamily="18" charset="0"/>
              </a:defRPr>
            </a:lvl1pPr>
          </a:lstStyle>
          <a:p>
            <a:pPr>
              <a:defRPr/>
            </a:pPr>
            <a:endParaRPr lang="en-US"/>
          </a:p>
        </p:txBody>
      </p:sp>
      <p:sp>
        <p:nvSpPr>
          <p:cNvPr id="50181" name="Rectangle 1029"/>
          <p:cNvSpPr>
            <a:spLocks noGrp="1" noChangeArrowheads="1"/>
          </p:cNvSpPr>
          <p:nvPr>
            <p:ph type="sldNum" sz="quarter" idx="3"/>
          </p:nvPr>
        </p:nvSpPr>
        <p:spPr bwMode="auto">
          <a:xfrm>
            <a:off x="3972257" y="8830658"/>
            <a:ext cx="3038144" cy="465742"/>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lgn="r" defTabSz="931726">
              <a:defRPr sz="1200">
                <a:latin typeface="Times New Roman" pitchFamily="18" charset="0"/>
              </a:defRPr>
            </a:lvl1pPr>
          </a:lstStyle>
          <a:p>
            <a:pPr>
              <a:defRPr/>
            </a:pPr>
            <a:fld id="{D789A03D-BF4C-4F40-8D2B-B354A38C3F2F}"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3047273" cy="456520"/>
          </a:xfrm>
          <a:prstGeom prst="rect">
            <a:avLst/>
          </a:prstGeom>
          <a:noFill/>
          <a:ln w="9525">
            <a:noFill/>
            <a:miter lim="800000"/>
            <a:headEnd/>
            <a:tailEnd/>
          </a:ln>
          <a:effectLst/>
        </p:spPr>
        <p:txBody>
          <a:bodyPr vert="horz" wrap="square" lIns="91427" tIns="45713" rIns="91427" bIns="45713" numCol="1" anchor="t" anchorCtr="0" compatLnSpc="1">
            <a:prstTxWarp prst="textNoShape">
              <a:avLst/>
            </a:prstTxWarp>
          </a:bodyPr>
          <a:lstStyle>
            <a:lvl1pPr>
              <a:defRPr sz="1200">
                <a:latin typeface="Times New Roman" pitchFamily="18" charset="0"/>
              </a:defRPr>
            </a:lvl1pPr>
          </a:lstStyle>
          <a:p>
            <a:pPr>
              <a:defRPr/>
            </a:pPr>
            <a:endParaRPr lang="en-US"/>
          </a:p>
        </p:txBody>
      </p:sp>
      <p:sp>
        <p:nvSpPr>
          <p:cNvPr id="53251" name="Rectangle 3"/>
          <p:cNvSpPr>
            <a:spLocks noGrp="1" noChangeArrowheads="1"/>
          </p:cNvSpPr>
          <p:nvPr>
            <p:ph type="dt" idx="1"/>
          </p:nvPr>
        </p:nvSpPr>
        <p:spPr bwMode="auto">
          <a:xfrm>
            <a:off x="3963128" y="0"/>
            <a:ext cx="3047272" cy="456520"/>
          </a:xfrm>
          <a:prstGeom prst="rect">
            <a:avLst/>
          </a:prstGeom>
          <a:noFill/>
          <a:ln w="9525">
            <a:noFill/>
            <a:miter lim="800000"/>
            <a:headEnd/>
            <a:tailEnd/>
          </a:ln>
          <a:effectLst/>
        </p:spPr>
        <p:txBody>
          <a:bodyPr vert="horz" wrap="square" lIns="91427" tIns="45713" rIns="91427" bIns="45713"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45060" name="Rectangle 4"/>
          <p:cNvSpPr>
            <a:spLocks noGrp="1" noRot="1" noChangeAspect="1" noChangeArrowheads="1" noTextEdit="1"/>
          </p:cNvSpPr>
          <p:nvPr>
            <p:ph type="sldImg" idx="2"/>
          </p:nvPr>
        </p:nvSpPr>
        <p:spPr bwMode="auto">
          <a:xfrm>
            <a:off x="1168400" y="685800"/>
            <a:ext cx="4673600" cy="3505200"/>
          </a:xfrm>
          <a:prstGeom prst="rect">
            <a:avLst/>
          </a:prstGeom>
          <a:noFill/>
          <a:ln w="9525">
            <a:solidFill>
              <a:srgbClr val="000000"/>
            </a:solidFill>
            <a:miter lim="800000"/>
            <a:headEnd/>
            <a:tailEnd/>
          </a:ln>
        </p:spPr>
      </p:sp>
      <p:sp>
        <p:nvSpPr>
          <p:cNvPr id="53253" name="Rectangle 5"/>
          <p:cNvSpPr>
            <a:spLocks noGrp="1" noChangeArrowheads="1"/>
          </p:cNvSpPr>
          <p:nvPr>
            <p:ph type="body" sz="quarter" idx="3"/>
          </p:nvPr>
        </p:nvSpPr>
        <p:spPr bwMode="auto">
          <a:xfrm>
            <a:off x="914335" y="4419172"/>
            <a:ext cx="5181732" cy="4191680"/>
          </a:xfrm>
          <a:prstGeom prst="rect">
            <a:avLst/>
          </a:prstGeom>
          <a:noFill/>
          <a:ln w="9525">
            <a:noFill/>
            <a:miter lim="800000"/>
            <a:headEnd/>
            <a:tailEnd/>
          </a:ln>
          <a:effectLst/>
        </p:spPr>
        <p:txBody>
          <a:bodyPr vert="horz" wrap="square" lIns="91427" tIns="45713" rIns="91427" bIns="4571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3254" name="Rectangle 6"/>
          <p:cNvSpPr>
            <a:spLocks noGrp="1" noChangeArrowheads="1"/>
          </p:cNvSpPr>
          <p:nvPr>
            <p:ph type="ftr" sz="quarter" idx="4"/>
          </p:nvPr>
        </p:nvSpPr>
        <p:spPr bwMode="auto">
          <a:xfrm>
            <a:off x="0" y="8839881"/>
            <a:ext cx="3047273" cy="456519"/>
          </a:xfrm>
          <a:prstGeom prst="rect">
            <a:avLst/>
          </a:prstGeom>
          <a:noFill/>
          <a:ln w="9525">
            <a:noFill/>
            <a:miter lim="800000"/>
            <a:headEnd/>
            <a:tailEnd/>
          </a:ln>
          <a:effectLst/>
        </p:spPr>
        <p:txBody>
          <a:bodyPr vert="horz" wrap="square" lIns="91427" tIns="45713" rIns="91427" bIns="45713" numCol="1" anchor="b" anchorCtr="0" compatLnSpc="1">
            <a:prstTxWarp prst="textNoShape">
              <a:avLst/>
            </a:prstTxWarp>
          </a:bodyPr>
          <a:lstStyle>
            <a:lvl1pPr>
              <a:defRPr sz="1200">
                <a:latin typeface="Times New Roman" pitchFamily="18" charset="0"/>
              </a:defRPr>
            </a:lvl1pPr>
          </a:lstStyle>
          <a:p>
            <a:pPr>
              <a:defRPr/>
            </a:pPr>
            <a:endParaRPr lang="en-US"/>
          </a:p>
        </p:txBody>
      </p:sp>
      <p:sp>
        <p:nvSpPr>
          <p:cNvPr id="53255" name="Rectangle 7"/>
          <p:cNvSpPr>
            <a:spLocks noGrp="1" noChangeArrowheads="1"/>
          </p:cNvSpPr>
          <p:nvPr>
            <p:ph type="sldNum" sz="quarter" idx="5"/>
          </p:nvPr>
        </p:nvSpPr>
        <p:spPr bwMode="auto">
          <a:xfrm>
            <a:off x="3963128" y="8839881"/>
            <a:ext cx="3047272" cy="456519"/>
          </a:xfrm>
          <a:prstGeom prst="rect">
            <a:avLst/>
          </a:prstGeom>
          <a:noFill/>
          <a:ln w="9525">
            <a:noFill/>
            <a:miter lim="800000"/>
            <a:headEnd/>
            <a:tailEnd/>
          </a:ln>
          <a:effectLst/>
        </p:spPr>
        <p:txBody>
          <a:bodyPr vert="horz" wrap="square" lIns="91427" tIns="45713" rIns="91427" bIns="45713" numCol="1" anchor="b" anchorCtr="0" compatLnSpc="1">
            <a:prstTxWarp prst="textNoShape">
              <a:avLst/>
            </a:prstTxWarp>
          </a:bodyPr>
          <a:lstStyle>
            <a:lvl1pPr algn="r">
              <a:defRPr sz="1200">
                <a:latin typeface="Times New Roman" pitchFamily="18" charset="0"/>
              </a:defRPr>
            </a:lvl1pPr>
          </a:lstStyle>
          <a:p>
            <a:pPr>
              <a:defRPr/>
            </a:pPr>
            <a:fld id="{B9B5C6EF-8C59-4A6D-B7DD-99317319F60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AEBFBDF7-9F9F-4CF8-8E35-0C249F0D8B3C}" type="slidenum">
              <a:rPr lang="en-US" smtClean="0"/>
              <a:pPr/>
              <a:t>1</a:t>
            </a:fld>
            <a:endParaRPr lang="en-U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6E5E9B-515A-475C-A124-4BB3F15B03FF}" type="slidenum">
              <a:rPr lang="en-US"/>
              <a:pPr/>
              <a:t>16</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r>
              <a:rPr lang="en-US"/>
              <a:t>A statement of causality is very difficult to demonstrate because there often many other confounding factors. For an example of this, do a quick bit of reading on the hoops researchers had to go through while trying to show a causal link between smoking and certain kinds of cancer.</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D014DF-6E4C-4C5F-AFE5-0727D05E24C7}" type="slidenum">
              <a:rPr lang="en-US"/>
              <a:pPr/>
              <a:t>19</a:t>
            </a:fld>
            <a:endParaRPr lang="en-US"/>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p:txBody>
          <a:bodyPr/>
          <a:lstStyle/>
          <a:p>
            <a:r>
              <a:rPr lang="en-US"/>
              <a:t>The choice of methodology might be governed by the kind of research being conducted. For example, the hard sciences tend to favor quantitative methodologies whereas the social sciences often gravitate toward qualitative approaches.</a:t>
            </a:r>
          </a:p>
          <a:p>
            <a:endParaRPr lang="en-US"/>
          </a:p>
          <a:p>
            <a:r>
              <a:rPr lang="en-US"/>
              <a:t>It’s quite common for both methodologies to be used during the course of a single research project.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BBA0A1-2DD1-46BB-9A9A-E3086A464C76}" type="slidenum">
              <a:rPr lang="en-US"/>
              <a:pPr/>
              <a:t>20</a:t>
            </a:fld>
            <a:endParaRPr lang="en-US"/>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p:txBody>
          <a:bodyPr/>
          <a:lstStyle/>
          <a:p>
            <a:r>
              <a:rPr lang="en-US"/>
              <a:t>These are some the differences in the intent and approaches between quantitative and qualitative research. There are other significant differences in approach as well, but these are some of the highlights. Keep in mind that research design is not a simple task.</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61AD74-D2BD-469F-ACE8-FB0355D6EC6E}" type="slidenum">
              <a:rPr lang="en-US"/>
              <a:pPr/>
              <a:t>21</a:t>
            </a:fld>
            <a:endParaRPr lang="en-US"/>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r>
              <a:rPr lang="en-US" dirty="0" smtClean="0"/>
              <a:t>Both </a:t>
            </a:r>
            <a:r>
              <a:rPr lang="en-US" dirty="0"/>
              <a:t>of these professional organizations have their own digital libraries containing conference proceedings and journal articles across all of their topics.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ABCC5E-E3F9-4D00-A05C-517CAF21A39C}" type="slidenum">
              <a:rPr lang="en-US"/>
              <a:pPr/>
              <a:t>2</a:t>
            </a:fld>
            <a:endParaRPr lang="en-US"/>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r>
              <a:rPr lang="en-US"/>
              <a:t>This presentation is only an overview of research. The only way to get better at research is to do it.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F18D8B-AECF-46EF-AB4E-099BF6F2303A}" type="slidenum">
              <a:rPr lang="en-US"/>
              <a:pPr/>
              <a:t>3</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r>
              <a:rPr lang="en-US"/>
              <a:t>While both of these are tools used during research, they are not sufficient for research.</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A58C6B-2073-454B-99BD-10190C57E0C5}" type="slidenum">
              <a:rPr lang="en-US"/>
              <a:pPr/>
              <a:t>5</a:t>
            </a:fld>
            <a:endParaRPr lang="en-US"/>
          </a:p>
        </p:txBody>
      </p:sp>
      <p:sp>
        <p:nvSpPr>
          <p:cNvPr id="71682" name="Rectangle 1026"/>
          <p:cNvSpPr>
            <a:spLocks noGrp="1" noRot="1" noChangeAspect="1" noChangeArrowheads="1" noTextEdit="1"/>
          </p:cNvSpPr>
          <p:nvPr>
            <p:ph type="sldImg"/>
          </p:nvPr>
        </p:nvSpPr>
        <p:spPr>
          <a:ln/>
        </p:spPr>
      </p:sp>
      <p:sp>
        <p:nvSpPr>
          <p:cNvPr id="71683" name="Rectangle 1027"/>
          <p:cNvSpPr>
            <a:spLocks noGrp="1" noChangeArrowheads="1"/>
          </p:cNvSpPr>
          <p:nvPr>
            <p:ph type="body" idx="1"/>
          </p:nvPr>
        </p:nvSpPr>
        <p:spPr/>
        <p:txBody>
          <a:bodyPr/>
          <a:lstStyle/>
          <a:p>
            <a:r>
              <a:rPr lang="en-US"/>
              <a:t>These don’t represent some kind of linear plan, but are rather common characteristics shared by almost all legitimate research regardless of the venue by which that research was conducted.</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ABD425-D0B9-434B-B5DF-E967E6E809DC}" type="slidenum">
              <a:rPr lang="en-US"/>
              <a:pPr/>
              <a:t>6</a:t>
            </a:fld>
            <a:endParaRPr lang="en-US"/>
          </a:p>
        </p:txBody>
      </p:sp>
      <p:sp>
        <p:nvSpPr>
          <p:cNvPr id="34818" name="Rectangle 1026"/>
          <p:cNvSpPr>
            <a:spLocks noGrp="1" noRot="1" noChangeAspect="1" noChangeArrowheads="1" noTextEdit="1"/>
          </p:cNvSpPr>
          <p:nvPr>
            <p:ph type="sldImg"/>
          </p:nvPr>
        </p:nvSpPr>
        <p:spPr>
          <a:ln/>
        </p:spPr>
      </p:sp>
      <p:sp>
        <p:nvSpPr>
          <p:cNvPr id="34819" name="Rectangle 1027"/>
          <p:cNvSpPr>
            <a:spLocks noGrp="1" noChangeArrowheads="1"/>
          </p:cNvSpPr>
          <p:nvPr>
            <p:ph type="body" idx="1"/>
          </p:nvPr>
        </p:nvSpPr>
        <p:spPr/>
        <p:txBody>
          <a:bodyPr/>
          <a:lstStyle/>
          <a:p>
            <a:r>
              <a:rPr lang="en-US" dirty="0"/>
              <a:t>The concept of “important” questions is subjective and will depend on who you ask as well as the purpose of the research. For instance, PhD students have a different “bar” than Masters students owing to the requirement that their research be “original and significant.”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EA390F-DE25-4CAF-8816-F88F57BC70E1}" type="slidenum">
              <a:rPr lang="en-US"/>
              <a:pPr/>
              <a:t>7</a:t>
            </a:fld>
            <a:endParaRPr lang="en-US"/>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r>
              <a:rPr lang="en-US" dirty="0"/>
              <a:t>Many of us have professional experience which can lead to possible research. Always be careful to differentiate between research and self-enlightenment</a:t>
            </a:r>
            <a:r>
              <a:rPr lang="en-US" dirty="0" smtClean="0"/>
              <a:t>.</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66A3BA-6D9B-4DFD-B50B-1E9BCBFBDA83}" type="slidenum">
              <a:rPr lang="en-US"/>
              <a:pPr/>
              <a:t>9</a:t>
            </a:fld>
            <a:endParaRPr 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a:t>We’ll try to give some guidelines as to how to choose starting and stopping points during your research work.</a:t>
            </a:r>
          </a:p>
          <a:p>
            <a:endParaRPr lang="en-US"/>
          </a:p>
          <a:p>
            <a:r>
              <a:rPr lang="en-US"/>
              <a:t>Please keep in mind that the following steps don’t have to be slavishly followed in the sequence in which they are presented.</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94BBC8-7382-4919-AFC7-D073D1FDE46D}" type="slidenum">
              <a:rPr lang="en-US"/>
              <a:pPr/>
              <a:t>12</a:t>
            </a:fld>
            <a:endParaRPr lang="en-US"/>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r>
              <a:rPr lang="en-US"/>
              <a:t>The literature review is often a good source for additional ideas. This is also a good place to go in conjunction with the prior step; there’s no point in wasting good brain cells coming up with hypotheses that solve a problem that has already been adequately addressed.</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C2999B-5F21-404D-9727-1CE5C73E9D35}" type="slidenum">
              <a:rPr lang="en-US"/>
              <a:pPr/>
              <a:t>13</a:t>
            </a:fld>
            <a:endParaRPr lang="en-US"/>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ctrTitle"/>
          </p:nvPr>
        </p:nvSpPr>
        <p:spPr>
          <a:xfrm>
            <a:off x="685800" y="533400"/>
            <a:ext cx="7772400" cy="990600"/>
          </a:xfrm>
        </p:spPr>
        <p:txBody>
          <a:bodyPr/>
          <a:lstStyle>
            <a:lvl1pPr algn="ctr">
              <a:defRPr/>
            </a:lvl1pPr>
          </a:lstStyle>
          <a:p>
            <a:r>
              <a:rPr lang="en-US"/>
              <a:t>Click to edit Master title style</a:t>
            </a:r>
          </a:p>
        </p:txBody>
      </p:sp>
      <p:sp>
        <p:nvSpPr>
          <p:cNvPr id="46083" name="Rectangle 3"/>
          <p:cNvSpPr>
            <a:spLocks noGrp="1" noChangeArrowheads="1"/>
          </p:cNvSpPr>
          <p:nvPr>
            <p:ph type="subTitle" idx="1"/>
          </p:nvPr>
        </p:nvSpPr>
        <p:spPr>
          <a:xfrm>
            <a:off x="1244600" y="5435600"/>
            <a:ext cx="6400800" cy="762000"/>
          </a:xfrm>
        </p:spPr>
        <p:txBody>
          <a:bodyPr/>
          <a:lstStyle>
            <a:lvl1pPr marL="0" indent="0" algn="ctr">
              <a:buFontTx/>
              <a:buNone/>
              <a:defRPr/>
            </a:lvl1pPr>
          </a:lstStyle>
          <a:p>
            <a:r>
              <a:rPr lang="en-US"/>
              <a:t>Click to edit Master subtitle style</a:t>
            </a:r>
          </a:p>
        </p:txBody>
      </p:sp>
      <p:sp>
        <p:nvSpPr>
          <p:cNvPr id="4" name="Rectangle 4"/>
          <p:cNvSpPr>
            <a:spLocks noGrp="1" noChangeArrowheads="1"/>
          </p:cNvSpPr>
          <p:nvPr>
            <p:ph type="dt" sz="half" idx="10"/>
          </p:nvPr>
        </p:nvSpPr>
        <p:spPr>
          <a:xfrm>
            <a:off x="685800" y="6273800"/>
            <a:ext cx="1905000" cy="457200"/>
          </a:xfrm>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6273800"/>
            <a:ext cx="2895600" cy="457200"/>
          </a:xfrm>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553200" y="6273800"/>
            <a:ext cx="1905000" cy="457200"/>
          </a:xfrm>
        </p:spPr>
        <p:txBody>
          <a:bodyPr/>
          <a:lstStyle>
            <a:lvl1pPr>
              <a:defRPr/>
            </a:lvl1pPr>
          </a:lstStyle>
          <a:p>
            <a:pPr>
              <a:defRPr/>
            </a:pPr>
            <a:fld id="{FBD156E5-915B-4201-8956-D9702EFD9B7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190FC1F-954A-427B-8DF3-8E64D0593E9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7975" y="76200"/>
            <a:ext cx="2193925"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 y="76200"/>
            <a:ext cx="6429375"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852231A-BCD3-4FB9-9AD9-6EDDA4D23A6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71628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241300" y="1752600"/>
            <a:ext cx="4229100" cy="4343400"/>
          </a:xfrm>
        </p:spPr>
        <p:txBody>
          <a:bodyPr/>
          <a:lstStyle/>
          <a:p>
            <a:pPr lvl="0"/>
            <a:endParaRPr lang="en-US" noProof="0" smtClean="0"/>
          </a:p>
        </p:txBody>
      </p:sp>
      <p:sp>
        <p:nvSpPr>
          <p:cNvPr id="4" name="Text Placeholder 3"/>
          <p:cNvSpPr>
            <a:spLocks noGrp="1"/>
          </p:cNvSpPr>
          <p:nvPr>
            <p:ph type="body" sz="half" idx="2"/>
          </p:nvPr>
        </p:nvSpPr>
        <p:spPr>
          <a:xfrm>
            <a:off x="4622800" y="1752600"/>
            <a:ext cx="42291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11CF478-FBC7-454B-BACE-8EBA53F30FA9}"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7162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41300" y="1752600"/>
            <a:ext cx="42291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2800" y="1752600"/>
            <a:ext cx="42291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8A9215D-48DA-4E79-A82F-1054148BDC11}"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76200" y="76200"/>
            <a:ext cx="8775700" cy="6019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93EDFEC-1A82-446E-BA42-24F7B740E00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52C2903-0924-406C-81EA-99B314636E3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A0B3114-1FE1-4699-A3E7-73F960B76DC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1300" y="1752600"/>
            <a:ext cx="42291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2800" y="1752600"/>
            <a:ext cx="42291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D1843C8-9BD0-43F2-86B4-84DE82BAB4E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E0271A5-3CBC-4EAA-BD61-D8AB9271BB9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D70BF2D-1554-4C39-B024-31F68B833C5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A51281D-4F68-430B-ACAC-4A3760D8EC3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FC1E00B-0299-4296-A6F5-33150DCB88A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70E0795-3F9E-4FBE-94A4-1377B276CB5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76200" y="76200"/>
            <a:ext cx="716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Rectangle 3"/>
          <p:cNvSpPr>
            <a:spLocks noGrp="1" noChangeArrowheads="1"/>
          </p:cNvSpPr>
          <p:nvPr>
            <p:ph type="body" idx="1"/>
          </p:nvPr>
        </p:nvSpPr>
        <p:spPr bwMode="auto">
          <a:xfrm>
            <a:off x="241300" y="1752600"/>
            <a:ext cx="86106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5060"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p>
        </p:txBody>
      </p:sp>
      <p:sp>
        <p:nvSpPr>
          <p:cNvPr id="4506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p>
        </p:txBody>
      </p:sp>
      <p:sp>
        <p:nvSpPr>
          <p:cNvPr id="45062"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AB53480C-A5E9-4D89-9180-25E7E865FE0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010" r:id="rId1"/>
    <p:sldLayoutId id="2147483997" r:id="rId2"/>
    <p:sldLayoutId id="2147483998" r:id="rId3"/>
    <p:sldLayoutId id="2147483999" r:id="rId4"/>
    <p:sldLayoutId id="2147484000" r:id="rId5"/>
    <p:sldLayoutId id="2147484001" r:id="rId6"/>
    <p:sldLayoutId id="2147484002" r:id="rId7"/>
    <p:sldLayoutId id="2147484003" r:id="rId8"/>
    <p:sldLayoutId id="2147484004" r:id="rId9"/>
    <p:sldLayoutId id="2147484005" r:id="rId10"/>
    <p:sldLayoutId id="2147484006" r:id="rId11"/>
    <p:sldLayoutId id="2147484007" r:id="rId12"/>
    <p:sldLayoutId id="2147484008" r:id="rId13"/>
    <p:sldLayoutId id="2147484009" r:id="rId14"/>
  </p:sldLayoutIdLst>
  <p:txStyles>
    <p:titleStyle>
      <a:lvl1pPr algn="l" rtl="0" eaLnBrk="0" fontAlgn="base" hangingPunct="0">
        <a:spcBef>
          <a:spcPct val="0"/>
        </a:spcBef>
        <a:spcAft>
          <a:spcPct val="0"/>
        </a:spcAft>
        <a:defRPr sz="40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0" y="0"/>
            <a:ext cx="9144000" cy="1165225"/>
          </a:xfrm>
        </p:spPr>
        <p:txBody>
          <a:bodyPr/>
          <a:lstStyle/>
          <a:p>
            <a:pPr eaLnBrk="1" hangingPunct="1"/>
            <a:r>
              <a:rPr lang="en-US" sz="3200" b="1" dirty="0" smtClean="0"/>
              <a:t>Research </a:t>
            </a:r>
            <a:r>
              <a:rPr lang="en-US" sz="3200" b="1" dirty="0" smtClean="0"/>
              <a:t>Concepts: Principles</a:t>
            </a:r>
            <a:br>
              <a:rPr lang="en-US" sz="3200" b="1" dirty="0" smtClean="0"/>
            </a:br>
            <a:r>
              <a:rPr lang="en-US" sz="3200" b="1" dirty="0" smtClean="0"/>
              <a:t>version 2.0</a:t>
            </a:r>
            <a:endParaRPr lang="en-US" sz="3200" b="1" dirty="0" smtClean="0"/>
          </a:p>
        </p:txBody>
      </p:sp>
      <p:sp>
        <p:nvSpPr>
          <p:cNvPr id="7171" name="Rectangle 4"/>
          <p:cNvSpPr>
            <a:spLocks noGrp="1" noChangeArrowheads="1"/>
          </p:cNvSpPr>
          <p:nvPr>
            <p:ph type="subTitle" idx="1"/>
          </p:nvPr>
        </p:nvSpPr>
        <p:spPr>
          <a:xfrm>
            <a:off x="2286000" y="5464175"/>
            <a:ext cx="6858000" cy="762000"/>
          </a:xfrm>
        </p:spPr>
        <p:txBody>
          <a:bodyPr/>
          <a:lstStyle/>
          <a:p>
            <a:pPr algn="r" eaLnBrk="1" hangingPunct="1"/>
            <a:r>
              <a:rPr lang="en-US" sz="2400" smtClean="0"/>
              <a:t>University of Minnesota </a:t>
            </a:r>
          </a:p>
          <a:p>
            <a:pPr algn="r" eaLnBrk="1" hangingPunct="1"/>
            <a:r>
              <a:rPr lang="en-US" sz="2400" smtClean="0"/>
              <a:t>Dept. Soil, Water, &amp; Climate</a:t>
            </a:r>
          </a:p>
          <a:p>
            <a:pPr algn="r" eaLnBrk="1" hangingPunct="1"/>
            <a:r>
              <a:rPr lang="en-US" sz="2400" smtClean="0"/>
              <a:t>Southwest Research and Outreach Center</a:t>
            </a:r>
          </a:p>
        </p:txBody>
      </p:sp>
      <p:sp>
        <p:nvSpPr>
          <p:cNvPr id="7172" name="Rectangle 5"/>
          <p:cNvSpPr>
            <a:spLocks noChangeArrowheads="1"/>
          </p:cNvSpPr>
          <p:nvPr/>
        </p:nvSpPr>
        <p:spPr bwMode="auto">
          <a:xfrm>
            <a:off x="152400" y="5410200"/>
            <a:ext cx="2209800" cy="1371600"/>
          </a:xfrm>
          <a:prstGeom prst="rect">
            <a:avLst/>
          </a:prstGeom>
          <a:noFill/>
          <a:ln w="9525">
            <a:noFill/>
            <a:miter lim="800000"/>
            <a:headEnd/>
            <a:tailEnd/>
          </a:ln>
        </p:spPr>
        <p:txBody>
          <a:bodyPr/>
          <a:lstStyle/>
          <a:p>
            <a:pPr>
              <a:spcBef>
                <a:spcPct val="20000"/>
              </a:spcBef>
            </a:pPr>
            <a:r>
              <a:rPr lang="en-US" sz="3200"/>
              <a:t>Jeff Strock</a:t>
            </a:r>
          </a:p>
          <a:p>
            <a:pPr>
              <a:spcBef>
                <a:spcPct val="20000"/>
              </a:spcBef>
            </a:pPr>
            <a:r>
              <a:rPr lang="en-US" sz="2000"/>
              <a:t>Soil Scientist</a:t>
            </a:r>
          </a:p>
        </p:txBody>
      </p:sp>
      <p:sp>
        <p:nvSpPr>
          <p:cNvPr id="7173" name="Text Box 7"/>
          <p:cNvSpPr txBox="1">
            <a:spLocks noChangeArrowheads="1"/>
          </p:cNvSpPr>
          <p:nvPr/>
        </p:nvSpPr>
        <p:spPr bwMode="auto">
          <a:xfrm>
            <a:off x="152400" y="1827213"/>
            <a:ext cx="2958502" cy="461665"/>
          </a:xfrm>
          <a:prstGeom prst="rect">
            <a:avLst/>
          </a:prstGeom>
          <a:noFill/>
          <a:ln w="9525">
            <a:noFill/>
            <a:miter lim="800000"/>
            <a:headEnd/>
            <a:tailEnd/>
          </a:ln>
        </p:spPr>
        <p:txBody>
          <a:bodyPr wrap="none">
            <a:spAutoFit/>
          </a:bodyPr>
          <a:lstStyle/>
          <a:p>
            <a:r>
              <a:rPr lang="en-US" dirty="0" smtClean="0"/>
              <a:t>24 September, 2010</a:t>
            </a:r>
            <a:endParaRPr lang="en-US" dirty="0"/>
          </a:p>
        </p:txBody>
      </p:sp>
      <p:sp>
        <p:nvSpPr>
          <p:cNvPr id="7174" name="Rectangle 9"/>
          <p:cNvSpPr>
            <a:spLocks noChangeArrowheads="1"/>
          </p:cNvSpPr>
          <p:nvPr/>
        </p:nvSpPr>
        <p:spPr bwMode="auto">
          <a:xfrm>
            <a:off x="0" y="957716"/>
            <a:ext cx="9144000" cy="990600"/>
          </a:xfrm>
          <a:prstGeom prst="rect">
            <a:avLst/>
          </a:prstGeom>
          <a:noFill/>
          <a:ln w="9525">
            <a:noFill/>
            <a:miter lim="800000"/>
            <a:headEnd/>
            <a:tailEnd/>
          </a:ln>
        </p:spPr>
        <p:txBody>
          <a:bodyPr anchor="ctr"/>
          <a:lstStyle/>
          <a:p>
            <a:pPr algn="ctr"/>
            <a:r>
              <a:rPr lang="en-US" sz="2000" i="1" u="sng" dirty="0" smtClean="0">
                <a:solidFill>
                  <a:schemeClr val="tx2"/>
                </a:solidFill>
              </a:rPr>
              <a:t>SIREN Workshop</a:t>
            </a:r>
            <a:endParaRPr lang="en-US" sz="2000" i="1" u="sng" dirty="0">
              <a:solidFill>
                <a:schemeClr val="tx2"/>
              </a:solidFill>
            </a:endParaRPr>
          </a:p>
        </p:txBody>
      </p:sp>
      <p:sp>
        <p:nvSpPr>
          <p:cNvPr id="7175" name="Text Box 7"/>
          <p:cNvSpPr txBox="1">
            <a:spLocks noChangeArrowheads="1"/>
          </p:cNvSpPr>
          <p:nvPr/>
        </p:nvSpPr>
        <p:spPr bwMode="auto">
          <a:xfrm>
            <a:off x="6558305" y="1840827"/>
            <a:ext cx="2307042" cy="461665"/>
          </a:xfrm>
          <a:prstGeom prst="rect">
            <a:avLst/>
          </a:prstGeom>
          <a:noFill/>
          <a:ln w="9525">
            <a:noFill/>
            <a:miter lim="800000"/>
            <a:headEnd/>
            <a:tailEnd/>
          </a:ln>
        </p:spPr>
        <p:txBody>
          <a:bodyPr wrap="none">
            <a:spAutoFit/>
          </a:bodyPr>
          <a:lstStyle/>
          <a:p>
            <a:r>
              <a:rPr lang="en-US" dirty="0" smtClean="0"/>
              <a:t>Lamberton, MN</a:t>
            </a:r>
            <a:endParaRPr lang="en-US" dirty="0"/>
          </a:p>
        </p:txBody>
      </p:sp>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a:t>Step 1: A Question Is Raised</a:t>
            </a:r>
          </a:p>
        </p:txBody>
      </p:sp>
      <p:sp>
        <p:nvSpPr>
          <p:cNvPr id="59395" name="Rectangle 3"/>
          <p:cNvSpPr>
            <a:spLocks noGrp="1" noChangeArrowheads="1"/>
          </p:cNvSpPr>
          <p:nvPr>
            <p:ph sz="half" idx="1"/>
          </p:nvPr>
        </p:nvSpPr>
        <p:spPr/>
        <p:txBody>
          <a:bodyPr/>
          <a:lstStyle/>
          <a:p>
            <a:r>
              <a:rPr lang="en-US" sz="2400" dirty="0"/>
              <a:t>A question occurs to or is posed to the researcher for which that researcher has no answer.</a:t>
            </a:r>
          </a:p>
          <a:p>
            <a:pPr lvl="1"/>
            <a:r>
              <a:rPr lang="en-US" sz="2000" dirty="0"/>
              <a:t>This doesn’t mean that someone else doesn’t already have an answer.</a:t>
            </a:r>
          </a:p>
          <a:p>
            <a:pPr>
              <a:spcBef>
                <a:spcPct val="50000"/>
              </a:spcBef>
            </a:pPr>
            <a:r>
              <a:rPr lang="en-US" sz="2400" dirty="0"/>
              <a:t>The question needs to be converted to an appropriate problem </a:t>
            </a:r>
            <a:r>
              <a:rPr lang="en-US" sz="2400" dirty="0" smtClean="0"/>
              <a:t>statement.</a:t>
            </a:r>
            <a:endParaRPr lang="en-US" sz="2400" dirty="0"/>
          </a:p>
        </p:txBody>
      </p:sp>
      <p:sp>
        <p:nvSpPr>
          <p:cNvPr id="4" name="Content Placeholder 3"/>
          <p:cNvSpPr>
            <a:spLocks noGrp="1"/>
          </p:cNvSpPr>
          <p:nvPr>
            <p:ph sz="half" idx="2"/>
          </p:nvPr>
        </p:nvSpPr>
        <p:spPr>
          <a:xfrm>
            <a:off x="4622800" y="1752600"/>
            <a:ext cx="4359154" cy="4343400"/>
          </a:xfrm>
        </p:spPr>
        <p:txBody>
          <a:bodyPr/>
          <a:lstStyle/>
          <a:p>
            <a:pPr>
              <a:buNone/>
            </a:pPr>
            <a:r>
              <a:rPr lang="en-US" b="1" dirty="0" smtClean="0"/>
              <a:t>Example:</a:t>
            </a:r>
          </a:p>
          <a:p>
            <a:r>
              <a:rPr lang="en-US" sz="2400" dirty="0" smtClean="0"/>
              <a:t>What are the major factors that influence crop yield variability?</a:t>
            </a:r>
          </a:p>
          <a:p>
            <a:endParaRPr lang="en-US" sz="1400" dirty="0" smtClean="0"/>
          </a:p>
          <a:p>
            <a:r>
              <a:rPr lang="en-US" sz="2400" dirty="0" smtClean="0"/>
              <a:t>Crop yield variability can be affected by nutrient management, weed competition and insect damage, </a:t>
            </a:r>
            <a:r>
              <a:rPr lang="en-US" sz="2400" b="1" i="1" dirty="0" smtClean="0"/>
              <a:t>yields may also be significantly reduced by residue management practices.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a:t>Step 2: Suggest Hypotheses</a:t>
            </a:r>
          </a:p>
        </p:txBody>
      </p:sp>
      <p:sp>
        <p:nvSpPr>
          <p:cNvPr id="61443" name="Rectangle 3"/>
          <p:cNvSpPr>
            <a:spLocks noGrp="1" noChangeArrowheads="1"/>
          </p:cNvSpPr>
          <p:nvPr>
            <p:ph sz="half" idx="1"/>
          </p:nvPr>
        </p:nvSpPr>
        <p:spPr/>
        <p:txBody>
          <a:bodyPr/>
          <a:lstStyle/>
          <a:p>
            <a:r>
              <a:rPr lang="en-US" sz="2800" dirty="0"/>
              <a:t>The researcher generates intermediate hypotheses to describe a solution to the problem.</a:t>
            </a:r>
          </a:p>
          <a:p>
            <a:pPr lvl="1"/>
            <a:r>
              <a:rPr lang="en-US" sz="2400" dirty="0"/>
              <a:t>This is at best a temporary solution since there is as yet no evidence to support either the acceptance or rejection of these hypotheses.</a:t>
            </a:r>
          </a:p>
        </p:txBody>
      </p:sp>
      <p:sp>
        <p:nvSpPr>
          <p:cNvPr id="4" name="Content Placeholder 3"/>
          <p:cNvSpPr>
            <a:spLocks noGrp="1"/>
          </p:cNvSpPr>
          <p:nvPr>
            <p:ph sz="half" idx="2"/>
          </p:nvPr>
        </p:nvSpPr>
        <p:spPr>
          <a:xfrm>
            <a:off x="4622800" y="1752600"/>
            <a:ext cx="4347580" cy="4343400"/>
          </a:xfrm>
        </p:spPr>
        <p:txBody>
          <a:bodyPr/>
          <a:lstStyle/>
          <a:p>
            <a:pPr>
              <a:buNone/>
            </a:pPr>
            <a:r>
              <a:rPr lang="en-US" b="1" dirty="0" smtClean="0"/>
              <a:t>Example:</a:t>
            </a:r>
          </a:p>
          <a:p>
            <a:r>
              <a:rPr lang="en-US" dirty="0" smtClean="0"/>
              <a:t>The hypothesis of this research is that residue management </a:t>
            </a:r>
            <a:r>
              <a:rPr lang="en-US" b="1" i="1" dirty="0" smtClean="0"/>
              <a:t>will result in decreased grain yield and profitability for corn producers</a:t>
            </a:r>
            <a:r>
              <a:rPr lang="en-US" dirty="0" smtClean="0"/>
              <a:t>: NT&lt;RT≤ ST&lt; CP&lt;MB</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a:t>Step 3: Literature Review</a:t>
            </a:r>
          </a:p>
        </p:txBody>
      </p:sp>
      <p:sp>
        <p:nvSpPr>
          <p:cNvPr id="62467" name="Rectangle 3"/>
          <p:cNvSpPr>
            <a:spLocks noGrp="1" noChangeArrowheads="1"/>
          </p:cNvSpPr>
          <p:nvPr>
            <p:ph type="body" idx="1"/>
          </p:nvPr>
        </p:nvSpPr>
        <p:spPr/>
        <p:txBody>
          <a:bodyPr/>
          <a:lstStyle/>
          <a:p>
            <a:r>
              <a:rPr lang="en-US" sz="2400" dirty="0"/>
              <a:t>The available literature is reviewed to determine if there is already a solution to the problem.</a:t>
            </a:r>
          </a:p>
          <a:p>
            <a:pPr lvl="1"/>
            <a:r>
              <a:rPr lang="en-US" sz="2000" dirty="0"/>
              <a:t>Existing solutions do not always explain new observations.</a:t>
            </a:r>
          </a:p>
          <a:p>
            <a:pPr lvl="1"/>
            <a:r>
              <a:rPr lang="en-US" sz="2000" dirty="0"/>
              <a:t>The existing solution might require some revision or even be discarded</a:t>
            </a:r>
            <a:r>
              <a:rPr lang="en-US" sz="2000" dirty="0" smtClean="0"/>
              <a:t>.</a:t>
            </a:r>
          </a:p>
          <a:p>
            <a:pPr lvl="1"/>
            <a:endParaRPr lang="en-US" sz="2000" dirty="0" smtClean="0"/>
          </a:p>
          <a:p>
            <a:r>
              <a:rPr lang="en-US" sz="2400" dirty="0" smtClean="0"/>
              <a:t>It’s possible that the literature review has yielded a solution to the proposed problem.</a:t>
            </a:r>
          </a:p>
          <a:p>
            <a:pPr lvl="1"/>
            <a:r>
              <a:rPr lang="en-US" sz="2000" dirty="0" smtClean="0"/>
              <a:t>This means that you haven’t really done research.</a:t>
            </a:r>
          </a:p>
          <a:p>
            <a:pPr lvl="1"/>
            <a:endParaRPr lang="en-US" sz="2000" dirty="0" smtClean="0"/>
          </a:p>
          <a:p>
            <a:pPr>
              <a:spcBef>
                <a:spcPct val="50000"/>
              </a:spcBef>
            </a:pPr>
            <a:r>
              <a:rPr lang="en-US" sz="2400" dirty="0" smtClean="0"/>
              <a:t>On the other hand, if the literature review turns up nothing, then additional research activities are justified.</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dirty="0"/>
              <a:t>Step 4: </a:t>
            </a:r>
            <a:r>
              <a:rPr lang="en-US" dirty="0" smtClean="0"/>
              <a:t>Test Hypotheses</a:t>
            </a:r>
            <a:endParaRPr lang="en-US" dirty="0"/>
          </a:p>
        </p:txBody>
      </p:sp>
      <p:sp>
        <p:nvSpPr>
          <p:cNvPr id="64515" name="Rectangle 3"/>
          <p:cNvSpPr>
            <a:spLocks noGrp="1" noChangeArrowheads="1"/>
          </p:cNvSpPr>
          <p:nvPr>
            <p:ph type="body" idx="1"/>
          </p:nvPr>
        </p:nvSpPr>
        <p:spPr>
          <a:xfrm>
            <a:off x="333897" y="1347486"/>
            <a:ext cx="8610600" cy="5145912"/>
          </a:xfrm>
        </p:spPr>
        <p:txBody>
          <a:bodyPr/>
          <a:lstStyle/>
          <a:p>
            <a:r>
              <a:rPr lang="en-US" sz="2800" dirty="0" smtClean="0"/>
              <a:t>Plan research</a:t>
            </a:r>
          </a:p>
          <a:p>
            <a:pPr lvl="1"/>
            <a:r>
              <a:rPr lang="en-US" sz="2400" dirty="0" smtClean="0"/>
              <a:t>Determine variables</a:t>
            </a:r>
          </a:p>
          <a:p>
            <a:pPr lvl="2"/>
            <a:r>
              <a:rPr lang="en-US" sz="2000" dirty="0" smtClean="0"/>
              <a:t>Independent variable – represents the factors or conditions that will be manipulated or changed by the investigator in order to do an experiment.</a:t>
            </a:r>
          </a:p>
          <a:p>
            <a:pPr lvl="2"/>
            <a:r>
              <a:rPr lang="en-US" sz="2000" smtClean="0"/>
              <a:t>Dependent variables – </a:t>
            </a:r>
            <a:r>
              <a:rPr lang="en-US" sz="2000" dirty="0" smtClean="0"/>
              <a:t>is the observed result of the independent variable being manipulated - the dependent variable </a:t>
            </a:r>
            <a:r>
              <a:rPr lang="en-US" sz="2000" b="1" i="1" dirty="0" smtClean="0"/>
              <a:t>depends</a:t>
            </a:r>
            <a:r>
              <a:rPr lang="en-US" sz="2000" i="1" dirty="0" smtClean="0"/>
              <a:t> </a:t>
            </a:r>
            <a:r>
              <a:rPr lang="en-US" sz="2000" dirty="0" smtClean="0"/>
              <a:t>on the outcome of the independent variable.</a:t>
            </a:r>
          </a:p>
          <a:p>
            <a:pPr lvl="2"/>
            <a:endParaRPr lang="en-US" sz="1600" dirty="0" smtClean="0"/>
          </a:p>
          <a:p>
            <a:pPr lvl="1"/>
            <a:r>
              <a:rPr lang="en-US" sz="2400" dirty="0" smtClean="0"/>
              <a:t>Designing experimental procedure</a:t>
            </a:r>
          </a:p>
          <a:p>
            <a:pPr lvl="2"/>
            <a:r>
              <a:rPr lang="en-US" sz="2000" dirty="0" smtClean="0"/>
              <a:t>This involves planning how the independent variable will be changed and how to measure the impact that this change has on the dependent variable.</a:t>
            </a:r>
          </a:p>
          <a:p>
            <a:pPr lvl="2"/>
            <a:endParaRPr lang="en-US" sz="1600" dirty="0" smtClean="0"/>
          </a:p>
          <a:p>
            <a:pPr lvl="1"/>
            <a:r>
              <a:rPr lang="en-US" sz="2400" dirty="0" smtClean="0"/>
              <a:t>Conduct Experiment 	</a:t>
            </a:r>
          </a:p>
          <a:p>
            <a:endParaRPr lang="en-US" sz="28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a:t>Step 5: Acquire Data</a:t>
            </a:r>
          </a:p>
        </p:txBody>
      </p:sp>
      <p:sp>
        <p:nvSpPr>
          <p:cNvPr id="66563" name="Rectangle 3"/>
          <p:cNvSpPr>
            <a:spLocks noGrp="1" noChangeArrowheads="1"/>
          </p:cNvSpPr>
          <p:nvPr>
            <p:ph sz="half" idx="1"/>
          </p:nvPr>
        </p:nvSpPr>
        <p:spPr/>
        <p:txBody>
          <a:bodyPr/>
          <a:lstStyle/>
          <a:p>
            <a:r>
              <a:rPr lang="en-US" sz="2400" dirty="0"/>
              <a:t>The researcher now begins to gather data relating to the research problem.</a:t>
            </a:r>
          </a:p>
          <a:p>
            <a:pPr lvl="1"/>
            <a:r>
              <a:rPr lang="en-US" sz="2000" dirty="0"/>
              <a:t>The means of data acquisition will often change based on the type of the research problem.</a:t>
            </a:r>
          </a:p>
          <a:p>
            <a:pPr lvl="1">
              <a:spcBef>
                <a:spcPct val="50000"/>
              </a:spcBef>
            </a:pPr>
            <a:r>
              <a:rPr lang="en-US" sz="2000" dirty="0"/>
              <a:t>This might entail only data gathering, but it could also require the creation of new measurement instruments.</a:t>
            </a:r>
          </a:p>
        </p:txBody>
      </p:sp>
      <p:pic>
        <p:nvPicPr>
          <p:cNvPr id="5" name="Content Placeholder 4" descr="compact-tillage1.jpg"/>
          <p:cNvPicPr>
            <a:picLocks noGrp="1" noChangeAspect="1"/>
          </p:cNvPicPr>
          <p:nvPr>
            <p:ph sz="half" idx="2"/>
          </p:nvPr>
        </p:nvPicPr>
        <p:blipFill>
          <a:blip r:embed="rId2" cstate="print"/>
          <a:stretch>
            <a:fillRect/>
          </a:stretch>
        </p:blipFill>
        <p:spPr>
          <a:xfrm>
            <a:off x="4622800" y="2338387"/>
            <a:ext cx="4229100" cy="3171825"/>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a:t>Step 6: Data Analysis</a:t>
            </a:r>
          </a:p>
        </p:txBody>
      </p:sp>
      <p:sp>
        <p:nvSpPr>
          <p:cNvPr id="67587" name="Rectangle 3"/>
          <p:cNvSpPr>
            <a:spLocks noGrp="1" noChangeArrowheads="1"/>
          </p:cNvSpPr>
          <p:nvPr>
            <p:ph type="body" idx="1"/>
          </p:nvPr>
        </p:nvSpPr>
        <p:spPr/>
        <p:txBody>
          <a:bodyPr/>
          <a:lstStyle/>
          <a:p>
            <a:r>
              <a:rPr lang="en-US" sz="2800"/>
              <a:t>The data that were gathered in the previous step are analyzed as a first step in ascertaining their meaning.</a:t>
            </a:r>
          </a:p>
          <a:p>
            <a:pPr>
              <a:spcBef>
                <a:spcPct val="50000"/>
              </a:spcBef>
            </a:pPr>
            <a:r>
              <a:rPr lang="en-US" sz="2800"/>
              <a:t>As before, the analysis of the data does not constitute research.</a:t>
            </a:r>
          </a:p>
          <a:p>
            <a:pPr lvl="1"/>
            <a:r>
              <a:rPr lang="en-US" sz="2400"/>
              <a:t>This is basic number crunching.</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a:t>Step 7: Data Interpretation</a:t>
            </a:r>
          </a:p>
        </p:txBody>
      </p:sp>
      <p:sp>
        <p:nvSpPr>
          <p:cNvPr id="68611" name="Rectangle 3"/>
          <p:cNvSpPr>
            <a:spLocks noGrp="1" noChangeArrowheads="1"/>
          </p:cNvSpPr>
          <p:nvPr>
            <p:ph type="body" idx="1"/>
          </p:nvPr>
        </p:nvSpPr>
        <p:spPr/>
        <p:txBody>
          <a:bodyPr/>
          <a:lstStyle/>
          <a:p>
            <a:r>
              <a:rPr lang="en-US" sz="2800"/>
              <a:t>The researcher interprets the newly analyzed data and suggests a conclusion.</a:t>
            </a:r>
          </a:p>
          <a:p>
            <a:pPr lvl="1"/>
            <a:r>
              <a:rPr lang="en-US" sz="2400"/>
              <a:t>This can be difficult.</a:t>
            </a:r>
          </a:p>
          <a:p>
            <a:pPr lvl="1"/>
            <a:r>
              <a:rPr lang="en-US" sz="2400"/>
              <a:t>Keep in mind that data analysis that suggests a correlation between two variables can’t automatically be interpreted as suggesting causality between those variables.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dirty="0"/>
              <a:t>Step 8: Hypothesis Support</a:t>
            </a:r>
          </a:p>
        </p:txBody>
      </p:sp>
      <p:sp>
        <p:nvSpPr>
          <p:cNvPr id="70659" name="Rectangle 3"/>
          <p:cNvSpPr>
            <a:spLocks noGrp="1" noChangeArrowheads="1"/>
          </p:cNvSpPr>
          <p:nvPr>
            <p:ph type="body" idx="1"/>
          </p:nvPr>
        </p:nvSpPr>
        <p:spPr/>
        <p:txBody>
          <a:bodyPr/>
          <a:lstStyle/>
          <a:p>
            <a:r>
              <a:rPr lang="en-US" sz="2800"/>
              <a:t>The data will either support the hypotheses or they won’t.</a:t>
            </a:r>
          </a:p>
          <a:p>
            <a:pPr lvl="1"/>
            <a:r>
              <a:rPr lang="en-US" sz="2400"/>
              <a:t>This may lead the researcher to cycle back to an earlier step in the process and begin again with a new hypothesis.</a:t>
            </a:r>
          </a:p>
          <a:p>
            <a:pPr lvl="1"/>
            <a:r>
              <a:rPr lang="en-US" sz="2400"/>
              <a:t>This is one of the self-correcting mechanisms associated with the scientific method.</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9: Reporting</a:t>
            </a:r>
            <a:endParaRPr lang="en-US" dirty="0"/>
          </a:p>
        </p:txBody>
      </p:sp>
      <p:sp>
        <p:nvSpPr>
          <p:cNvPr id="3" name="Content Placeholder 2"/>
          <p:cNvSpPr>
            <a:spLocks noGrp="1"/>
          </p:cNvSpPr>
          <p:nvPr>
            <p:ph idx="1"/>
          </p:nvPr>
        </p:nvSpPr>
        <p:spPr>
          <a:xfrm>
            <a:off x="241300" y="1752600"/>
            <a:ext cx="8740654" cy="4343400"/>
          </a:xfrm>
        </p:spPr>
        <p:txBody>
          <a:bodyPr/>
          <a:lstStyle/>
          <a:p>
            <a:r>
              <a:rPr lang="en-US" b="1" dirty="0" smtClean="0"/>
              <a:t>IMPACT!!!</a:t>
            </a:r>
          </a:p>
          <a:p>
            <a:pPr lvl="1"/>
            <a:r>
              <a:rPr lang="en-US" dirty="0" smtClean="0"/>
              <a:t>Some research has more impact than others</a:t>
            </a:r>
          </a:p>
          <a:p>
            <a:r>
              <a:rPr lang="en-US" dirty="0" smtClean="0"/>
              <a:t>In order for research results to have </a:t>
            </a:r>
            <a:r>
              <a:rPr lang="en-US" b="1" u="sng" dirty="0" smtClean="0"/>
              <a:t>impact</a:t>
            </a:r>
            <a:r>
              <a:rPr lang="en-US" dirty="0" smtClean="0"/>
              <a:t> they need to be shared.</a:t>
            </a:r>
          </a:p>
          <a:p>
            <a:pPr lvl="1"/>
            <a:r>
              <a:rPr lang="en-US" dirty="0" smtClean="0"/>
              <a:t>Public presentations</a:t>
            </a:r>
          </a:p>
          <a:p>
            <a:pPr lvl="1"/>
            <a:r>
              <a:rPr lang="en-US" dirty="0" smtClean="0"/>
              <a:t>Written reports (formal and informal)</a:t>
            </a:r>
          </a:p>
          <a:p>
            <a:pPr lvl="2"/>
            <a:r>
              <a:rPr lang="en-US" dirty="0" smtClean="0"/>
              <a:t>Summary reports, Brochures, Bulletins, Abstracts, etc. </a:t>
            </a:r>
          </a:p>
          <a:p>
            <a:pPr lvl="1"/>
            <a:r>
              <a:rPr lang="en-US" dirty="0" smtClean="0"/>
              <a:t>Web-based, on-line delivery</a:t>
            </a:r>
          </a:p>
          <a:p>
            <a:pPr lvl="1"/>
            <a:r>
              <a:rPr lang="en-US" dirty="0" smtClean="0"/>
              <a:t>Peer-reviewed journal articles</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Common Methodologies</a:t>
            </a:r>
          </a:p>
        </p:txBody>
      </p:sp>
      <p:sp>
        <p:nvSpPr>
          <p:cNvPr id="19459" name="Rectangle 3"/>
          <p:cNvSpPr>
            <a:spLocks noGrp="1" noChangeArrowheads="1"/>
          </p:cNvSpPr>
          <p:nvPr>
            <p:ph type="body" idx="1"/>
          </p:nvPr>
        </p:nvSpPr>
        <p:spPr/>
        <p:txBody>
          <a:bodyPr/>
          <a:lstStyle/>
          <a:p>
            <a:r>
              <a:rPr lang="en-US" sz="2800" dirty="0"/>
              <a:t>Methodologies are high-level approaches to conducting research.</a:t>
            </a:r>
          </a:p>
          <a:p>
            <a:pPr lvl="1"/>
            <a:r>
              <a:rPr lang="en-US" sz="2400" dirty="0"/>
              <a:t>The individual steps within the methodology might vary based on the research being performed.</a:t>
            </a:r>
          </a:p>
          <a:p>
            <a:pPr>
              <a:spcBef>
                <a:spcPct val="50000"/>
              </a:spcBef>
            </a:pPr>
            <a:r>
              <a:rPr lang="en-US" sz="2800" dirty="0"/>
              <a:t>Two commonly used research methodologies: </a:t>
            </a:r>
          </a:p>
          <a:p>
            <a:pPr lvl="1"/>
            <a:r>
              <a:rPr lang="en-US" b="1" i="1" dirty="0">
                <a:latin typeface="Times New Roman" pitchFamily="18" charset="0"/>
                <a:cs typeface="Times New Roman" pitchFamily="18" charset="0"/>
              </a:rPr>
              <a:t>Quantitative.</a:t>
            </a:r>
          </a:p>
          <a:p>
            <a:pPr lvl="1"/>
            <a:r>
              <a:rPr lang="en-US" b="1" i="1" dirty="0">
                <a:latin typeface="Times New Roman" pitchFamily="18" charset="0"/>
                <a:cs typeface="Times New Roman" pitchFamily="18" charset="0"/>
              </a:rPr>
              <a:t>Qualitative.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r>
              <a:rPr lang="en-US" dirty="0" smtClean="0"/>
              <a:t>Overview</a:t>
            </a:r>
            <a:endParaRPr lang="en-US" dirty="0"/>
          </a:p>
        </p:txBody>
      </p:sp>
      <p:sp>
        <p:nvSpPr>
          <p:cNvPr id="1027" name="Rectangle 3"/>
          <p:cNvSpPr>
            <a:spLocks noGrp="1" noChangeArrowheads="1"/>
          </p:cNvSpPr>
          <p:nvPr>
            <p:ph type="body" idx="1"/>
          </p:nvPr>
        </p:nvSpPr>
        <p:spPr/>
        <p:txBody>
          <a:bodyPr/>
          <a:lstStyle/>
          <a:p>
            <a:r>
              <a:rPr lang="en-US" sz="2800" dirty="0"/>
              <a:t>Research Basics</a:t>
            </a:r>
          </a:p>
          <a:p>
            <a:pPr lvl="1"/>
            <a:r>
              <a:rPr lang="en-US" sz="2400" dirty="0"/>
              <a:t>What research is and is not</a:t>
            </a:r>
          </a:p>
          <a:p>
            <a:pPr lvl="1"/>
            <a:r>
              <a:rPr lang="en-US" sz="2400" dirty="0"/>
              <a:t>Where research comes from</a:t>
            </a:r>
          </a:p>
          <a:p>
            <a:pPr lvl="1"/>
            <a:r>
              <a:rPr lang="en-US" sz="2400" dirty="0"/>
              <a:t>Research deliverables</a:t>
            </a:r>
          </a:p>
          <a:p>
            <a:pPr>
              <a:spcBef>
                <a:spcPct val="50000"/>
              </a:spcBef>
            </a:pPr>
            <a:r>
              <a:rPr lang="en-US" sz="2800" dirty="0"/>
              <a:t>Methodologies</a:t>
            </a:r>
          </a:p>
          <a:p>
            <a:pPr lvl="1"/>
            <a:r>
              <a:rPr lang="en-US" b="1" i="1" dirty="0">
                <a:latin typeface="Times New Roman" pitchFamily="18" charset="0"/>
                <a:cs typeface="Times New Roman" pitchFamily="18" charset="0"/>
              </a:rPr>
              <a:t>Research process</a:t>
            </a:r>
          </a:p>
          <a:p>
            <a:pPr lvl="1"/>
            <a:r>
              <a:rPr lang="en-US" sz="2400" dirty="0"/>
              <a:t>Quantitative versus qualitative </a:t>
            </a:r>
            <a:r>
              <a:rPr lang="en-US" sz="2400" dirty="0" smtClean="0"/>
              <a:t>research</a:t>
            </a: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t>Methodology Comparison</a:t>
            </a:r>
          </a:p>
        </p:txBody>
      </p:sp>
      <p:sp>
        <p:nvSpPr>
          <p:cNvPr id="21507" name="Rectangle 3"/>
          <p:cNvSpPr>
            <a:spLocks noGrp="1" noChangeArrowheads="1"/>
          </p:cNvSpPr>
          <p:nvPr>
            <p:ph type="body" sz="half" idx="1"/>
          </p:nvPr>
        </p:nvSpPr>
        <p:spPr>
          <a:noFill/>
          <a:ln w="3175">
            <a:solidFill>
              <a:srgbClr val="800000"/>
            </a:solidFill>
          </a:ln>
        </p:spPr>
        <p:txBody>
          <a:bodyPr/>
          <a:lstStyle/>
          <a:p>
            <a:pPr algn="ctr">
              <a:spcAft>
                <a:spcPct val="50000"/>
              </a:spcAft>
              <a:buFontTx/>
              <a:buNone/>
            </a:pPr>
            <a:r>
              <a:rPr lang="en-US" sz="2400" b="1" dirty="0"/>
              <a:t>Quantitative</a:t>
            </a:r>
            <a:endParaRPr lang="en-US" sz="2000" b="1" dirty="0"/>
          </a:p>
          <a:p>
            <a:r>
              <a:rPr lang="en-US" sz="2000" dirty="0"/>
              <a:t>Explanation, prediction</a:t>
            </a:r>
          </a:p>
          <a:p>
            <a:r>
              <a:rPr lang="en-US" sz="2000" dirty="0"/>
              <a:t>Test theories</a:t>
            </a:r>
          </a:p>
          <a:p>
            <a:r>
              <a:rPr lang="en-US" sz="2000" dirty="0"/>
              <a:t>Known variables</a:t>
            </a:r>
          </a:p>
          <a:p>
            <a:r>
              <a:rPr lang="en-US" sz="2000" dirty="0"/>
              <a:t>Large sample</a:t>
            </a:r>
          </a:p>
          <a:p>
            <a:r>
              <a:rPr lang="en-US" sz="2000" dirty="0"/>
              <a:t>Standardized instruments</a:t>
            </a:r>
          </a:p>
          <a:p>
            <a:r>
              <a:rPr lang="en-US" sz="2000" dirty="0"/>
              <a:t>Deductive</a:t>
            </a:r>
          </a:p>
        </p:txBody>
      </p:sp>
      <p:sp>
        <p:nvSpPr>
          <p:cNvPr id="21508" name="Rectangle 4"/>
          <p:cNvSpPr>
            <a:spLocks noGrp="1" noChangeArrowheads="1"/>
          </p:cNvSpPr>
          <p:nvPr>
            <p:ph type="body" sz="half" idx="2"/>
          </p:nvPr>
        </p:nvSpPr>
        <p:spPr>
          <a:noFill/>
          <a:ln w="3175">
            <a:solidFill>
              <a:srgbClr val="800000"/>
            </a:solidFill>
          </a:ln>
        </p:spPr>
        <p:txBody>
          <a:bodyPr/>
          <a:lstStyle/>
          <a:p>
            <a:pPr algn="ctr">
              <a:spcAft>
                <a:spcPct val="50000"/>
              </a:spcAft>
              <a:buFontTx/>
              <a:buNone/>
            </a:pPr>
            <a:r>
              <a:rPr lang="en-US" sz="2400" b="1" dirty="0"/>
              <a:t>Qualitative</a:t>
            </a:r>
            <a:endParaRPr lang="en-US" sz="2000" b="1" dirty="0"/>
          </a:p>
          <a:p>
            <a:r>
              <a:rPr lang="en-US" sz="2000" dirty="0"/>
              <a:t>Explanation, description</a:t>
            </a:r>
          </a:p>
          <a:p>
            <a:r>
              <a:rPr lang="en-US" sz="2000" dirty="0"/>
              <a:t>Build theories</a:t>
            </a:r>
          </a:p>
          <a:p>
            <a:r>
              <a:rPr lang="en-US" sz="2000" dirty="0"/>
              <a:t>Unknown variables</a:t>
            </a:r>
          </a:p>
          <a:p>
            <a:r>
              <a:rPr lang="en-US" sz="2000" dirty="0"/>
              <a:t>Small sample</a:t>
            </a:r>
          </a:p>
          <a:p>
            <a:r>
              <a:rPr lang="en-US" sz="2000" dirty="0"/>
              <a:t>Observations, interviews</a:t>
            </a:r>
          </a:p>
          <a:p>
            <a:r>
              <a:rPr lang="en-US" sz="2000" dirty="0"/>
              <a:t>Inductive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a:t>Useful Websites</a:t>
            </a:r>
          </a:p>
        </p:txBody>
      </p:sp>
      <p:sp>
        <p:nvSpPr>
          <p:cNvPr id="75779" name="Rectangle 3"/>
          <p:cNvSpPr>
            <a:spLocks noGrp="1" noChangeArrowheads="1"/>
          </p:cNvSpPr>
          <p:nvPr>
            <p:ph type="body" idx="1"/>
          </p:nvPr>
        </p:nvSpPr>
        <p:spPr>
          <a:xfrm>
            <a:off x="241300" y="1752600"/>
            <a:ext cx="8610600" cy="4821820"/>
          </a:xfrm>
        </p:spPr>
        <p:txBody>
          <a:bodyPr/>
          <a:lstStyle/>
          <a:p>
            <a:endParaRPr lang="en-US" sz="2800" dirty="0" smtClean="0"/>
          </a:p>
          <a:p>
            <a:r>
              <a:rPr lang="en-US" sz="2800" dirty="0" smtClean="0"/>
              <a:t>http://www.asa-cssa-sssa.org/fourohfour.html</a:t>
            </a:r>
          </a:p>
          <a:p>
            <a:endParaRPr lang="en-US" sz="2800" dirty="0" smtClean="0"/>
          </a:p>
          <a:p>
            <a:r>
              <a:rPr lang="en-US" sz="2800" dirty="0" smtClean="0"/>
              <a:t>http://www.swcs.org/</a:t>
            </a:r>
          </a:p>
          <a:p>
            <a:endParaRPr lang="en-US" sz="2800" dirty="0" smtClean="0"/>
          </a:p>
          <a:p>
            <a:r>
              <a:rPr lang="en-US" sz="2800" dirty="0" smtClean="0"/>
              <a:t>http://www.sldirectory.com/teachf/scied.html</a:t>
            </a:r>
          </a:p>
          <a:p>
            <a:endParaRPr lang="en-US" sz="2800" dirty="0" smtClean="0"/>
          </a:p>
          <a:p>
            <a:r>
              <a:rPr lang="en-US" sz="2800" dirty="0" smtClean="0"/>
              <a:t>http://www.sciencenewsforkids.org/pages/teacherzone/websites.asp</a:t>
            </a:r>
            <a:endParaRPr lang="en-US" sz="2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swroc_rainbow3"/>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4035" name="Text Box 3"/>
          <p:cNvSpPr txBox="1">
            <a:spLocks noChangeArrowheads="1"/>
          </p:cNvSpPr>
          <p:nvPr/>
        </p:nvSpPr>
        <p:spPr bwMode="auto">
          <a:xfrm>
            <a:off x="5011738" y="279400"/>
            <a:ext cx="3690937" cy="1646238"/>
          </a:xfrm>
          <a:prstGeom prst="rect">
            <a:avLst/>
          </a:prstGeom>
          <a:noFill/>
          <a:ln w="9525">
            <a:noFill/>
            <a:miter lim="800000"/>
            <a:headEnd/>
            <a:tailEnd/>
          </a:ln>
        </p:spPr>
        <p:txBody>
          <a:bodyPr wrap="none">
            <a:spAutoFit/>
          </a:bodyPr>
          <a:lstStyle/>
          <a:p>
            <a:pPr algn="ctr"/>
            <a:r>
              <a:rPr lang="en-US" sz="4400" b="1"/>
              <a:t>THANK YOU!</a:t>
            </a:r>
          </a:p>
          <a:p>
            <a:pPr algn="ctr"/>
            <a:r>
              <a:rPr lang="en-US" sz="2000"/>
              <a:t>jstrock@umn.edu</a:t>
            </a:r>
          </a:p>
          <a:p>
            <a:pPr algn="ctr"/>
            <a:r>
              <a:rPr lang="en-US" sz="1800"/>
              <a:t>507-752-5064</a:t>
            </a:r>
          </a:p>
          <a:p>
            <a:pPr algn="ctr"/>
            <a:r>
              <a:rPr lang="en-US" sz="2000"/>
              <a:t>www.swroc.cfans.umn.edu/</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t>What Research Is Not</a:t>
            </a:r>
          </a:p>
        </p:txBody>
      </p:sp>
      <p:sp>
        <p:nvSpPr>
          <p:cNvPr id="28675" name="Rectangle 3"/>
          <p:cNvSpPr>
            <a:spLocks noGrp="1" noChangeArrowheads="1"/>
          </p:cNvSpPr>
          <p:nvPr>
            <p:ph type="body" idx="1"/>
          </p:nvPr>
        </p:nvSpPr>
        <p:spPr/>
        <p:txBody>
          <a:bodyPr/>
          <a:lstStyle/>
          <a:p>
            <a:r>
              <a:rPr lang="en-US" sz="2800" dirty="0"/>
              <a:t>Research isn’t information gathering:</a:t>
            </a:r>
          </a:p>
          <a:p>
            <a:pPr lvl="1"/>
            <a:r>
              <a:rPr lang="en-US" sz="2400" dirty="0"/>
              <a:t>Gathering information from resources such books or magazines </a:t>
            </a:r>
            <a:r>
              <a:rPr lang="en-US" sz="2400" dirty="0" smtClean="0"/>
              <a:t>does not constitute </a:t>
            </a:r>
            <a:r>
              <a:rPr lang="en-US" sz="2400" dirty="0"/>
              <a:t>research.</a:t>
            </a:r>
          </a:p>
          <a:p>
            <a:pPr lvl="2"/>
            <a:r>
              <a:rPr lang="en-US" sz="2000" dirty="0"/>
              <a:t>No contribution to new knowledge.</a:t>
            </a:r>
          </a:p>
          <a:p>
            <a:pPr>
              <a:spcBef>
                <a:spcPct val="50000"/>
              </a:spcBef>
            </a:pPr>
            <a:r>
              <a:rPr lang="en-US" sz="2800" dirty="0"/>
              <a:t>Research isn’t the transportation of facts:</a:t>
            </a:r>
          </a:p>
          <a:p>
            <a:pPr lvl="1"/>
            <a:r>
              <a:rPr lang="en-US" sz="2400" dirty="0"/>
              <a:t>Merely transporting facts from one resource to another </a:t>
            </a:r>
            <a:r>
              <a:rPr lang="en-US" sz="2400" dirty="0" smtClean="0"/>
              <a:t>does not constitute </a:t>
            </a:r>
            <a:r>
              <a:rPr lang="en-US" sz="2400" dirty="0"/>
              <a:t>research.</a:t>
            </a:r>
          </a:p>
          <a:p>
            <a:pPr lvl="2"/>
            <a:r>
              <a:rPr lang="en-US" sz="2000" dirty="0"/>
              <a:t>No contribution to new knowledge although this might make existing knowledge more accessible.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t>What Research Is</a:t>
            </a:r>
          </a:p>
        </p:txBody>
      </p:sp>
      <p:sp>
        <p:nvSpPr>
          <p:cNvPr id="30723" name="Rectangle 3"/>
          <p:cNvSpPr>
            <a:spLocks noGrp="1" noChangeArrowheads="1"/>
          </p:cNvSpPr>
          <p:nvPr>
            <p:ph type="body" idx="1"/>
          </p:nvPr>
        </p:nvSpPr>
        <p:spPr>
          <a:xfrm>
            <a:off x="685800" y="2133600"/>
            <a:ext cx="7772400" cy="533400"/>
          </a:xfrm>
        </p:spPr>
        <p:txBody>
          <a:bodyPr/>
          <a:lstStyle/>
          <a:p>
            <a:r>
              <a:rPr lang="en-US" sz="2800"/>
              <a:t>Research is:</a:t>
            </a:r>
            <a:endParaRPr lang="en-US" sz="2400"/>
          </a:p>
        </p:txBody>
      </p:sp>
      <p:sp>
        <p:nvSpPr>
          <p:cNvPr id="30724" name="Text Box 4"/>
          <p:cNvSpPr txBox="1">
            <a:spLocks noChangeArrowheads="1"/>
          </p:cNvSpPr>
          <p:nvPr/>
        </p:nvSpPr>
        <p:spPr bwMode="auto">
          <a:xfrm>
            <a:off x="1066800" y="2971800"/>
            <a:ext cx="6705600" cy="1569660"/>
          </a:xfrm>
          <a:prstGeom prst="rect">
            <a:avLst/>
          </a:prstGeom>
          <a:noFill/>
          <a:ln w="9525">
            <a:noFill/>
            <a:miter lim="800000"/>
            <a:headEnd/>
            <a:tailEnd/>
          </a:ln>
          <a:effectLst/>
        </p:spPr>
        <p:txBody>
          <a:bodyPr>
            <a:spAutoFit/>
          </a:bodyPr>
          <a:lstStyle/>
          <a:p>
            <a:pPr algn="just" eaLnBrk="1" hangingPunct="1">
              <a:spcBef>
                <a:spcPct val="50000"/>
              </a:spcBef>
            </a:pPr>
            <a:r>
              <a:rPr lang="en-US" dirty="0">
                <a:latin typeface="Helvetica" charset="0"/>
              </a:rPr>
              <a:t>“…the systematic process of collecting and analyzing information (data) in order to increase our understanding of the phenomenon about which we are concerned or interested</a:t>
            </a:r>
            <a:r>
              <a:rPr lang="en-US" dirty="0" smtClean="0">
                <a:latin typeface="Helvetica" charset="0"/>
              </a:rPr>
              <a:t>.”</a:t>
            </a:r>
            <a:endParaRPr lang="en-US" dirty="0"/>
          </a:p>
        </p:txBody>
      </p:sp>
      <p:sp>
        <p:nvSpPr>
          <p:cNvPr id="5" name="TextBox 4"/>
          <p:cNvSpPr txBox="1"/>
          <p:nvPr/>
        </p:nvSpPr>
        <p:spPr>
          <a:xfrm>
            <a:off x="254643" y="6354269"/>
            <a:ext cx="8542115" cy="338554"/>
          </a:xfrm>
          <a:prstGeom prst="rect">
            <a:avLst/>
          </a:prstGeom>
          <a:noFill/>
        </p:spPr>
        <p:txBody>
          <a:bodyPr wrap="square" rtlCol="0">
            <a:spAutoFit/>
          </a:bodyPr>
          <a:lstStyle/>
          <a:p>
            <a:r>
              <a:rPr lang="en-US" sz="1600" dirty="0" err="1" smtClean="0"/>
              <a:t>Leedy</a:t>
            </a:r>
            <a:r>
              <a:rPr lang="en-US" sz="1600" dirty="0" smtClean="0"/>
              <a:t> P. D. and </a:t>
            </a:r>
            <a:r>
              <a:rPr lang="en-US" sz="1600" dirty="0" err="1" smtClean="0"/>
              <a:t>Ormrod</a:t>
            </a:r>
            <a:r>
              <a:rPr lang="en-US" sz="1600" dirty="0" smtClean="0"/>
              <a:t> J. E., </a:t>
            </a:r>
            <a:r>
              <a:rPr lang="en-US" sz="1600" u="sng" dirty="0" smtClean="0"/>
              <a:t>Practical Research: Planning and Design, 7th Edition</a:t>
            </a:r>
            <a:r>
              <a:rPr lang="en-US" sz="1600" dirty="0" smtClean="0"/>
              <a:t>. 2001.</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a:t>Research Characteristics</a:t>
            </a:r>
          </a:p>
        </p:txBody>
      </p:sp>
      <p:sp>
        <p:nvSpPr>
          <p:cNvPr id="32771" name="Rectangle 3"/>
          <p:cNvSpPr>
            <a:spLocks noGrp="1" noChangeArrowheads="1"/>
          </p:cNvSpPr>
          <p:nvPr>
            <p:ph sz="half" idx="1"/>
          </p:nvPr>
        </p:nvSpPr>
        <p:spPr/>
        <p:txBody>
          <a:bodyPr/>
          <a:lstStyle/>
          <a:p>
            <a:pPr marL="609600" indent="-609600">
              <a:buFont typeface="Times" charset="0"/>
              <a:buAutoNum type="arabicPeriod"/>
            </a:pPr>
            <a:r>
              <a:rPr lang="en-US" sz="2000" dirty="0"/>
              <a:t>Originates with a question or problem.</a:t>
            </a:r>
          </a:p>
          <a:p>
            <a:pPr marL="609600" indent="-609600">
              <a:buFont typeface="Times" charset="0"/>
              <a:buAutoNum type="arabicPeriod"/>
            </a:pPr>
            <a:r>
              <a:rPr lang="en-US" sz="2000" dirty="0"/>
              <a:t>Requires clear articulation of a goal.</a:t>
            </a:r>
          </a:p>
          <a:p>
            <a:pPr marL="609600" indent="-609600">
              <a:buFont typeface="Times" charset="0"/>
              <a:buAutoNum type="arabicPeriod"/>
            </a:pPr>
            <a:r>
              <a:rPr lang="en-US" sz="2000" dirty="0"/>
              <a:t>Follows a specific plan or procedure.</a:t>
            </a:r>
          </a:p>
          <a:p>
            <a:pPr marL="609600" indent="-609600">
              <a:buFont typeface="Times" charset="0"/>
              <a:buAutoNum type="arabicPeriod"/>
            </a:pPr>
            <a:r>
              <a:rPr lang="en-US" sz="2000" dirty="0"/>
              <a:t>Often divides main problem into </a:t>
            </a:r>
            <a:r>
              <a:rPr lang="en-US" sz="2000" dirty="0" err="1"/>
              <a:t>subproblems</a:t>
            </a:r>
            <a:r>
              <a:rPr lang="en-US" sz="2000" dirty="0"/>
              <a:t>.</a:t>
            </a:r>
          </a:p>
          <a:p>
            <a:pPr marL="609600" indent="-609600">
              <a:buFont typeface="Times" charset="0"/>
              <a:buAutoNum type="arabicPeriod"/>
            </a:pPr>
            <a:r>
              <a:rPr lang="en-US" sz="2000" dirty="0"/>
              <a:t>Guided by specific problem, question, or hypothesis.</a:t>
            </a:r>
          </a:p>
          <a:p>
            <a:pPr marL="609600" indent="-609600">
              <a:buFont typeface="Times" charset="0"/>
              <a:buAutoNum type="arabicPeriod"/>
            </a:pPr>
            <a:r>
              <a:rPr lang="en-US" sz="2000" dirty="0"/>
              <a:t>Accepts certain critical assumptions.</a:t>
            </a:r>
          </a:p>
          <a:p>
            <a:pPr marL="609600" indent="-609600">
              <a:buFont typeface="Times" charset="0"/>
              <a:buAutoNum type="arabicPeriod"/>
            </a:pPr>
            <a:r>
              <a:rPr lang="en-US" sz="2000" dirty="0"/>
              <a:t>Requires collection and interpretation of data.</a:t>
            </a:r>
          </a:p>
          <a:p>
            <a:pPr marL="609600" indent="-609600">
              <a:buFont typeface="Times" charset="0"/>
              <a:buAutoNum type="arabicPeriod"/>
            </a:pPr>
            <a:r>
              <a:rPr lang="en-US" sz="2000" dirty="0"/>
              <a:t>Cyclical </a:t>
            </a:r>
            <a:r>
              <a:rPr lang="en-US" sz="2000" dirty="0" smtClean="0"/>
              <a:t>in </a:t>
            </a:r>
            <a:r>
              <a:rPr lang="en-US" sz="2000" dirty="0"/>
              <a:t>nature.</a:t>
            </a:r>
          </a:p>
        </p:txBody>
      </p:sp>
      <p:sp>
        <p:nvSpPr>
          <p:cNvPr id="4" name="Content Placeholder 3"/>
          <p:cNvSpPr>
            <a:spLocks noGrp="1"/>
          </p:cNvSpPr>
          <p:nvPr>
            <p:ph sz="half" idx="2"/>
          </p:nvPr>
        </p:nvSpPr>
        <p:spPr>
          <a:xfrm>
            <a:off x="4622801" y="2018818"/>
            <a:ext cx="4229100" cy="4343400"/>
          </a:xfrm>
        </p:spPr>
        <p:txBody>
          <a:bodyPr/>
          <a:lstStyle/>
          <a:p>
            <a:r>
              <a:rPr lang="en-US" dirty="0" smtClean="0"/>
              <a:t>“If we knew what we were doing, it wouldn't be called research” </a:t>
            </a:r>
          </a:p>
          <a:p>
            <a:endParaRPr lang="en-US" dirty="0" smtClean="0"/>
          </a:p>
          <a:p>
            <a:endParaRPr lang="en-US" dirty="0"/>
          </a:p>
        </p:txBody>
      </p:sp>
      <p:pic>
        <p:nvPicPr>
          <p:cNvPr id="113667" name="Picture 3"/>
          <p:cNvPicPr>
            <a:picLocks noChangeAspect="1" noChangeArrowheads="1"/>
          </p:cNvPicPr>
          <p:nvPr/>
        </p:nvPicPr>
        <p:blipFill>
          <a:blip r:embed="rId3" cstate="print"/>
          <a:srcRect/>
          <a:stretch>
            <a:fillRect/>
          </a:stretch>
        </p:blipFill>
        <p:spPr bwMode="auto">
          <a:xfrm>
            <a:off x="5146875" y="3392407"/>
            <a:ext cx="3169920" cy="30956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113667"/>
                                        </p:tgtEl>
                                        <p:attrNameLst>
                                          <p:attrName>style.visibility</p:attrName>
                                        </p:attrNameLst>
                                      </p:cBhvr>
                                      <p:to>
                                        <p:strVal val="visible"/>
                                      </p:to>
                                    </p:set>
                                    <p:animEffect transition="in" filter="dissolve">
                                      <p:cBhvr>
                                        <p:cTn id="11" dur="500"/>
                                        <p:tgtEl>
                                          <p:spTgt spid="1136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1026"/>
          <p:cNvSpPr>
            <a:spLocks noGrp="1" noChangeArrowheads="1"/>
          </p:cNvSpPr>
          <p:nvPr>
            <p:ph type="title"/>
          </p:nvPr>
        </p:nvSpPr>
        <p:spPr/>
        <p:txBody>
          <a:bodyPr/>
          <a:lstStyle/>
          <a:p>
            <a:r>
              <a:rPr lang="en-US"/>
              <a:t>Research Projects</a:t>
            </a:r>
          </a:p>
        </p:txBody>
      </p:sp>
      <p:sp>
        <p:nvSpPr>
          <p:cNvPr id="33795" name="Rectangle 1027"/>
          <p:cNvSpPr>
            <a:spLocks noGrp="1" noChangeArrowheads="1"/>
          </p:cNvSpPr>
          <p:nvPr>
            <p:ph type="body" idx="1"/>
          </p:nvPr>
        </p:nvSpPr>
        <p:spPr/>
        <p:txBody>
          <a:bodyPr/>
          <a:lstStyle/>
          <a:p>
            <a:pPr marL="339725" indent="-339725"/>
            <a:r>
              <a:rPr lang="en-US" sz="2800" dirty="0"/>
              <a:t>Research begins with a problem.</a:t>
            </a:r>
          </a:p>
          <a:p>
            <a:pPr marL="974725" lvl="1" indent="-403225"/>
            <a:r>
              <a:rPr lang="en-US" sz="2400" dirty="0"/>
              <a:t>This problem need not be Earth-shaking.</a:t>
            </a:r>
          </a:p>
          <a:p>
            <a:pPr marL="339725" indent="-339725">
              <a:spcBef>
                <a:spcPct val="50000"/>
              </a:spcBef>
            </a:pPr>
            <a:r>
              <a:rPr lang="en-US" sz="2800" b="1" i="1" dirty="0">
                <a:latin typeface="Times New Roman" pitchFamily="18" charset="0"/>
                <a:cs typeface="Times New Roman" pitchFamily="18" charset="0"/>
              </a:rPr>
              <a:t>Identifying this problem can actually be the hardest part of research.</a:t>
            </a:r>
          </a:p>
          <a:p>
            <a:pPr marL="339725" indent="-339725">
              <a:spcBef>
                <a:spcPct val="50000"/>
              </a:spcBef>
            </a:pPr>
            <a:r>
              <a:rPr lang="en-US" sz="2800" dirty="0"/>
              <a:t>In general, good research projects should:</a:t>
            </a:r>
          </a:p>
          <a:p>
            <a:pPr marL="974725" lvl="1" indent="-403225"/>
            <a:r>
              <a:rPr lang="en-US" sz="2400" dirty="0"/>
              <a:t>Address an important question.</a:t>
            </a:r>
          </a:p>
          <a:p>
            <a:pPr marL="974725" lvl="1" indent="-403225"/>
            <a:r>
              <a:rPr lang="en-US" sz="2400" dirty="0"/>
              <a:t>Advance knowledge</a:t>
            </a:r>
            <a:r>
              <a:rPr lang="en-US" sz="2400" dirty="0" smtClean="0"/>
              <a:t>.</a:t>
            </a:r>
          </a:p>
          <a:p>
            <a:pPr marL="974725" lvl="1" indent="-403225"/>
            <a:r>
              <a:rPr lang="en-US" sz="2400" dirty="0" smtClean="0"/>
              <a:t>Be original.</a:t>
            </a: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a:t>Sources of Research Problems</a:t>
            </a:r>
          </a:p>
        </p:txBody>
      </p:sp>
      <p:sp>
        <p:nvSpPr>
          <p:cNvPr id="37891" name="Rectangle 3"/>
          <p:cNvSpPr>
            <a:spLocks noGrp="1" noChangeArrowheads="1"/>
          </p:cNvSpPr>
          <p:nvPr>
            <p:ph type="body" idx="1"/>
          </p:nvPr>
        </p:nvSpPr>
        <p:spPr/>
        <p:txBody>
          <a:bodyPr/>
          <a:lstStyle/>
          <a:p>
            <a:r>
              <a:rPr lang="en-US" sz="2800"/>
              <a:t>Observation.</a:t>
            </a:r>
          </a:p>
          <a:p>
            <a:r>
              <a:rPr lang="en-US" sz="2800"/>
              <a:t>Literature reviews.</a:t>
            </a:r>
          </a:p>
          <a:p>
            <a:r>
              <a:rPr lang="en-US" sz="2800"/>
              <a:t>Professional conferences.</a:t>
            </a:r>
          </a:p>
          <a:p>
            <a:r>
              <a:rPr lang="en-US" sz="2800"/>
              <a:t>Experts.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t>Processes &amp; Methodologies</a:t>
            </a:r>
          </a:p>
        </p:txBody>
      </p:sp>
      <p:sp>
        <p:nvSpPr>
          <p:cNvPr id="23555" name="Rectangle 3"/>
          <p:cNvSpPr>
            <a:spLocks noGrp="1" noChangeArrowheads="1"/>
          </p:cNvSpPr>
          <p:nvPr>
            <p:ph type="body" idx="1"/>
          </p:nvPr>
        </p:nvSpPr>
        <p:spPr/>
        <p:txBody>
          <a:bodyPr/>
          <a:lstStyle/>
          <a:p>
            <a:r>
              <a:rPr lang="en-US" sz="2800"/>
              <a:t>Research Process.</a:t>
            </a:r>
          </a:p>
          <a:p>
            <a:pPr>
              <a:spcBef>
                <a:spcPct val="50000"/>
              </a:spcBef>
            </a:pPr>
            <a:r>
              <a:rPr lang="en-US" sz="2800"/>
              <a:t>Common Methodologies.</a:t>
            </a:r>
          </a:p>
          <a:p>
            <a:pPr>
              <a:spcBef>
                <a:spcPct val="50000"/>
              </a:spcBef>
            </a:pPr>
            <a:r>
              <a:rPr lang="en-US" sz="2800"/>
              <a:t>Methodology Comparison.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a:t>Research Process</a:t>
            </a:r>
          </a:p>
        </p:txBody>
      </p:sp>
      <p:sp>
        <p:nvSpPr>
          <p:cNvPr id="56323" name="Rectangle 3"/>
          <p:cNvSpPr>
            <a:spLocks noGrp="1" noChangeArrowheads="1"/>
          </p:cNvSpPr>
          <p:nvPr>
            <p:ph sz="half" idx="1"/>
          </p:nvPr>
        </p:nvSpPr>
        <p:spPr>
          <a:xfrm>
            <a:off x="0" y="1752600"/>
            <a:ext cx="4470400" cy="4343400"/>
          </a:xfrm>
        </p:spPr>
        <p:txBody>
          <a:bodyPr/>
          <a:lstStyle/>
          <a:p>
            <a:r>
              <a:rPr lang="en-US" sz="2400" dirty="0"/>
              <a:t>Research is an extremely </a:t>
            </a:r>
            <a:r>
              <a:rPr lang="en-US" sz="2400" b="1" i="1" dirty="0"/>
              <a:t>cyclic</a:t>
            </a:r>
            <a:r>
              <a:rPr lang="en-US" sz="2400" dirty="0"/>
              <a:t> process.</a:t>
            </a:r>
          </a:p>
          <a:p>
            <a:pPr lvl="1"/>
            <a:r>
              <a:rPr lang="en-US" sz="2000" dirty="0"/>
              <a:t>Later stages might necessitate a review of earlier work.</a:t>
            </a:r>
          </a:p>
          <a:p>
            <a:pPr>
              <a:spcBef>
                <a:spcPct val="50000"/>
              </a:spcBef>
            </a:pPr>
            <a:r>
              <a:rPr lang="en-US" sz="2400" dirty="0"/>
              <a:t>This isn’t a weakness of the process but is part of the built-in error correction machinery.</a:t>
            </a:r>
          </a:p>
          <a:p>
            <a:pPr>
              <a:spcBef>
                <a:spcPct val="50000"/>
              </a:spcBef>
            </a:pPr>
            <a:r>
              <a:rPr lang="en-US" sz="2400" dirty="0"/>
              <a:t>Because of the </a:t>
            </a:r>
            <a:r>
              <a:rPr lang="en-US" sz="2400" b="1" i="1" dirty="0"/>
              <a:t>cyclic</a:t>
            </a:r>
            <a:r>
              <a:rPr lang="en-US" sz="2400" dirty="0"/>
              <a:t> nature of research, it can be difficult to determine where to start and when to stop.</a:t>
            </a:r>
          </a:p>
        </p:txBody>
      </p:sp>
      <p:pic>
        <p:nvPicPr>
          <p:cNvPr id="6" name="Picture 2"/>
          <p:cNvPicPr>
            <a:picLocks noGrp="1" noChangeAspect="1" noChangeArrowheads="1"/>
          </p:cNvPicPr>
          <p:nvPr>
            <p:ph sz="half" idx="2"/>
          </p:nvPr>
        </p:nvPicPr>
        <p:blipFill>
          <a:blip r:embed="rId3" cstate="print"/>
          <a:stretch>
            <a:fillRect/>
          </a:stretch>
        </p:blipFill>
        <p:spPr bwMode="auto">
          <a:xfrm>
            <a:off x="4680674" y="2685327"/>
            <a:ext cx="4229100" cy="2715274"/>
          </a:xfrm>
          <a:prstGeom prst="rect">
            <a:avLst/>
          </a:prstGeom>
          <a:noFill/>
          <a:ln w="9525">
            <a:noFill/>
            <a:miter lim="800000"/>
            <a:headEnd/>
            <a:tailEnd/>
          </a:ln>
        </p:spPr>
      </p:pic>
      <p:grpSp>
        <p:nvGrpSpPr>
          <p:cNvPr id="26" name="Group 25"/>
          <p:cNvGrpSpPr/>
          <p:nvPr/>
        </p:nvGrpSpPr>
        <p:grpSpPr>
          <a:xfrm>
            <a:off x="4418195" y="2118166"/>
            <a:ext cx="4725805" cy="3778163"/>
            <a:chOff x="4608653" y="2083442"/>
            <a:chExt cx="4725805" cy="3778163"/>
          </a:xfrm>
        </p:grpSpPr>
        <p:grpSp>
          <p:nvGrpSpPr>
            <p:cNvPr id="7" name="Group 6"/>
            <p:cNvGrpSpPr/>
            <p:nvPr/>
          </p:nvGrpSpPr>
          <p:grpSpPr>
            <a:xfrm>
              <a:off x="5393803" y="2471194"/>
              <a:ext cx="3129987" cy="3073079"/>
              <a:chOff x="5312781" y="2390171"/>
              <a:chExt cx="3129987" cy="3073079"/>
            </a:xfrm>
          </p:grpSpPr>
          <p:sp>
            <p:nvSpPr>
              <p:cNvPr id="8" name="Oval 7"/>
              <p:cNvSpPr/>
              <p:nvPr/>
            </p:nvSpPr>
            <p:spPr>
              <a:xfrm>
                <a:off x="5312781" y="3498447"/>
                <a:ext cx="457200" cy="457200"/>
              </a:xfrm>
              <a:prstGeom prst="ellipse">
                <a:avLst/>
              </a:prstGeom>
              <a:solidFill>
                <a:srgbClr val="00B0F0"/>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5718858" y="2752845"/>
                <a:ext cx="457200" cy="457200"/>
              </a:xfrm>
              <a:prstGeom prst="ellipse">
                <a:avLst/>
              </a:prstGeom>
              <a:solidFill>
                <a:srgbClr val="0070C0"/>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5424669" y="4397415"/>
                <a:ext cx="457200" cy="457200"/>
              </a:xfrm>
              <a:prstGeom prst="ellipse">
                <a:avLst/>
              </a:prstGeom>
              <a:solidFill>
                <a:srgbClr val="00B050"/>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6635188" y="2390171"/>
                <a:ext cx="457200" cy="457200"/>
              </a:xfrm>
              <a:prstGeom prst="ellipse">
                <a:avLst/>
              </a:prstGeom>
              <a:solidFill>
                <a:srgbClr val="7030A0"/>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7579489" y="2674715"/>
                <a:ext cx="457200" cy="457200"/>
              </a:xfrm>
              <a:prstGeom prst="ellipse">
                <a:avLst/>
              </a:prstGeom>
              <a:solidFill>
                <a:srgbClr val="C00000"/>
              </a:solid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7985568" y="3503270"/>
                <a:ext cx="457200" cy="457200"/>
              </a:xfrm>
              <a:prstGeom prst="ellipse">
                <a:avLst/>
              </a:prstGeom>
              <a:solidFill>
                <a:srgbClr val="FF0000"/>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7841849" y="4378124"/>
                <a:ext cx="457200" cy="457200"/>
              </a:xfrm>
              <a:prstGeom prst="ellipse">
                <a:avLst/>
              </a:prstGeom>
              <a:solidFill>
                <a:srgbClr val="FFC000"/>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7206206" y="4982901"/>
                <a:ext cx="457200" cy="457200"/>
              </a:xfrm>
              <a:prstGeom prst="ellipse">
                <a:avLst/>
              </a:prstGeom>
              <a:solidFill>
                <a:srgbClr val="FFFF00"/>
              </a:solid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6165449" y="5006050"/>
                <a:ext cx="457200" cy="457200"/>
              </a:xfrm>
              <a:prstGeom prst="ellipse">
                <a:avLst/>
              </a:prstGeom>
              <a:solidFill>
                <a:srgbClr val="92D050"/>
              </a:solid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TextBox 16"/>
            <p:cNvSpPr txBox="1"/>
            <p:nvPr/>
          </p:nvSpPr>
          <p:spPr>
            <a:xfrm>
              <a:off x="6574420" y="2083442"/>
              <a:ext cx="744114" cy="338554"/>
            </a:xfrm>
            <a:prstGeom prst="rect">
              <a:avLst/>
            </a:prstGeom>
            <a:noFill/>
          </p:spPr>
          <p:txBody>
            <a:bodyPr wrap="none" rtlCol="0">
              <a:spAutoFit/>
            </a:bodyPr>
            <a:lstStyle/>
            <a:p>
              <a:r>
                <a:rPr lang="en-US" sz="1600" dirty="0" smtClean="0"/>
                <a:t>step 1</a:t>
              </a:r>
              <a:endParaRPr lang="en-US" sz="1600" dirty="0"/>
            </a:p>
          </p:txBody>
        </p:sp>
        <p:sp>
          <p:nvSpPr>
            <p:cNvPr id="18" name="TextBox 17"/>
            <p:cNvSpPr txBox="1"/>
            <p:nvPr/>
          </p:nvSpPr>
          <p:spPr>
            <a:xfrm>
              <a:off x="8092634" y="2629382"/>
              <a:ext cx="744114" cy="338554"/>
            </a:xfrm>
            <a:prstGeom prst="rect">
              <a:avLst/>
            </a:prstGeom>
            <a:noFill/>
          </p:spPr>
          <p:txBody>
            <a:bodyPr wrap="none" rtlCol="0">
              <a:spAutoFit/>
            </a:bodyPr>
            <a:lstStyle/>
            <a:p>
              <a:r>
                <a:rPr lang="en-US" sz="1600" dirty="0" smtClean="0"/>
                <a:t>step 2</a:t>
              </a:r>
              <a:endParaRPr lang="en-US" sz="1600" dirty="0"/>
            </a:p>
          </p:txBody>
        </p:sp>
        <p:sp>
          <p:nvSpPr>
            <p:cNvPr id="19" name="TextBox 18"/>
            <p:cNvSpPr txBox="1"/>
            <p:nvPr/>
          </p:nvSpPr>
          <p:spPr>
            <a:xfrm>
              <a:off x="8590344" y="3636379"/>
              <a:ext cx="744114" cy="338554"/>
            </a:xfrm>
            <a:prstGeom prst="rect">
              <a:avLst/>
            </a:prstGeom>
            <a:noFill/>
          </p:spPr>
          <p:txBody>
            <a:bodyPr wrap="none" rtlCol="0">
              <a:spAutoFit/>
            </a:bodyPr>
            <a:lstStyle/>
            <a:p>
              <a:r>
                <a:rPr lang="en-US" sz="1600" dirty="0" smtClean="0"/>
                <a:t>step 3</a:t>
              </a:r>
              <a:endParaRPr lang="en-US" sz="1600" dirty="0"/>
            </a:p>
          </p:txBody>
        </p:sp>
        <p:sp>
          <p:nvSpPr>
            <p:cNvPr id="20" name="TextBox 19"/>
            <p:cNvSpPr txBox="1"/>
            <p:nvPr/>
          </p:nvSpPr>
          <p:spPr>
            <a:xfrm>
              <a:off x="8203116" y="4805421"/>
              <a:ext cx="744114" cy="338554"/>
            </a:xfrm>
            <a:prstGeom prst="rect">
              <a:avLst/>
            </a:prstGeom>
            <a:noFill/>
          </p:spPr>
          <p:txBody>
            <a:bodyPr wrap="none" rtlCol="0">
              <a:spAutoFit/>
            </a:bodyPr>
            <a:lstStyle/>
            <a:p>
              <a:r>
                <a:rPr lang="en-US" sz="1600" dirty="0" smtClean="0"/>
                <a:t>step 4</a:t>
              </a:r>
              <a:endParaRPr lang="en-US" sz="1600" dirty="0"/>
            </a:p>
          </p:txBody>
        </p:sp>
        <p:sp>
          <p:nvSpPr>
            <p:cNvPr id="21" name="TextBox 20"/>
            <p:cNvSpPr txBox="1"/>
            <p:nvPr/>
          </p:nvSpPr>
          <p:spPr>
            <a:xfrm>
              <a:off x="7456025" y="5523051"/>
              <a:ext cx="744114" cy="338554"/>
            </a:xfrm>
            <a:prstGeom prst="rect">
              <a:avLst/>
            </a:prstGeom>
            <a:noFill/>
          </p:spPr>
          <p:txBody>
            <a:bodyPr wrap="none" rtlCol="0">
              <a:spAutoFit/>
            </a:bodyPr>
            <a:lstStyle/>
            <a:p>
              <a:r>
                <a:rPr lang="en-US" sz="1600" dirty="0" smtClean="0"/>
                <a:t>step 5</a:t>
              </a:r>
              <a:endParaRPr lang="en-US" sz="1600" dirty="0"/>
            </a:p>
          </p:txBody>
        </p:sp>
        <p:sp>
          <p:nvSpPr>
            <p:cNvPr id="22" name="TextBox 21"/>
            <p:cNvSpPr txBox="1"/>
            <p:nvPr/>
          </p:nvSpPr>
          <p:spPr>
            <a:xfrm>
              <a:off x="5708248" y="5511478"/>
              <a:ext cx="744114" cy="338554"/>
            </a:xfrm>
            <a:prstGeom prst="rect">
              <a:avLst/>
            </a:prstGeom>
            <a:noFill/>
          </p:spPr>
          <p:txBody>
            <a:bodyPr wrap="none" rtlCol="0">
              <a:spAutoFit/>
            </a:bodyPr>
            <a:lstStyle/>
            <a:p>
              <a:r>
                <a:rPr lang="en-US" sz="1600" dirty="0" smtClean="0"/>
                <a:t>step 6</a:t>
              </a:r>
              <a:endParaRPr lang="en-US" sz="1600" dirty="0"/>
            </a:p>
          </p:txBody>
        </p:sp>
        <p:sp>
          <p:nvSpPr>
            <p:cNvPr id="23" name="TextBox 22"/>
            <p:cNvSpPr txBox="1"/>
            <p:nvPr/>
          </p:nvSpPr>
          <p:spPr>
            <a:xfrm>
              <a:off x="4840147" y="4874870"/>
              <a:ext cx="744114" cy="338554"/>
            </a:xfrm>
            <a:prstGeom prst="rect">
              <a:avLst/>
            </a:prstGeom>
            <a:noFill/>
          </p:spPr>
          <p:txBody>
            <a:bodyPr wrap="none" rtlCol="0">
              <a:spAutoFit/>
            </a:bodyPr>
            <a:lstStyle/>
            <a:p>
              <a:r>
                <a:rPr lang="en-US" sz="1600" dirty="0" smtClean="0"/>
                <a:t>step 7</a:t>
              </a:r>
              <a:endParaRPr lang="en-US" sz="1600" dirty="0"/>
            </a:p>
          </p:txBody>
        </p:sp>
        <p:sp>
          <p:nvSpPr>
            <p:cNvPr id="24" name="TextBox 23"/>
            <p:cNvSpPr txBox="1"/>
            <p:nvPr/>
          </p:nvSpPr>
          <p:spPr>
            <a:xfrm>
              <a:off x="4608653" y="3647954"/>
              <a:ext cx="744114" cy="338554"/>
            </a:xfrm>
            <a:prstGeom prst="rect">
              <a:avLst/>
            </a:prstGeom>
            <a:noFill/>
          </p:spPr>
          <p:txBody>
            <a:bodyPr wrap="none" rtlCol="0">
              <a:spAutoFit/>
            </a:bodyPr>
            <a:lstStyle/>
            <a:p>
              <a:r>
                <a:rPr lang="en-US" sz="1600" dirty="0" smtClean="0"/>
                <a:t>step 8</a:t>
              </a:r>
              <a:endParaRPr lang="en-US" sz="1600" dirty="0"/>
            </a:p>
          </p:txBody>
        </p:sp>
        <p:sp>
          <p:nvSpPr>
            <p:cNvPr id="25" name="TextBox 24"/>
            <p:cNvSpPr txBox="1"/>
            <p:nvPr/>
          </p:nvSpPr>
          <p:spPr>
            <a:xfrm>
              <a:off x="5025340" y="2687254"/>
              <a:ext cx="744114" cy="338554"/>
            </a:xfrm>
            <a:prstGeom prst="rect">
              <a:avLst/>
            </a:prstGeom>
            <a:noFill/>
          </p:spPr>
          <p:txBody>
            <a:bodyPr wrap="none" rtlCol="0">
              <a:spAutoFit/>
            </a:bodyPr>
            <a:lstStyle/>
            <a:p>
              <a:r>
                <a:rPr lang="en-US" sz="1600" dirty="0" smtClean="0"/>
                <a:t>step 9</a:t>
              </a:r>
              <a:endParaRPr lang="en-US" sz="16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2000"/>
                                        <p:tgtEl>
                                          <p:spTgt spid="26"/>
                                        </p:tgtEl>
                                      </p:cBhvr>
                                    </p:animEffect>
                                    <p:anim calcmode="lin" valueType="num">
                                      <p:cBhvr>
                                        <p:cTn id="8" dur="2000" fill="hold"/>
                                        <p:tgtEl>
                                          <p:spTgt spid="26"/>
                                        </p:tgtEl>
                                        <p:attrNameLst>
                                          <p:attrName>style.rotation</p:attrName>
                                        </p:attrNameLst>
                                      </p:cBhvr>
                                      <p:tavLst>
                                        <p:tav tm="0">
                                          <p:val>
                                            <p:fltVal val="720"/>
                                          </p:val>
                                        </p:tav>
                                        <p:tav tm="100000">
                                          <p:val>
                                            <p:fltVal val="0"/>
                                          </p:val>
                                        </p:tav>
                                      </p:tavLst>
                                    </p:anim>
                                    <p:anim calcmode="lin" valueType="num">
                                      <p:cBhvr>
                                        <p:cTn id="9" dur="2000" fill="hold"/>
                                        <p:tgtEl>
                                          <p:spTgt spid="26"/>
                                        </p:tgtEl>
                                        <p:attrNameLst>
                                          <p:attrName>ppt_h</p:attrName>
                                        </p:attrNameLst>
                                      </p:cBhvr>
                                      <p:tavLst>
                                        <p:tav tm="0">
                                          <p:val>
                                            <p:fltVal val="0"/>
                                          </p:val>
                                        </p:tav>
                                        <p:tav tm="100000">
                                          <p:val>
                                            <p:strVal val="#ppt_h"/>
                                          </p:val>
                                        </p:tav>
                                      </p:tavLst>
                                    </p:anim>
                                    <p:anim calcmode="lin" valueType="num">
                                      <p:cBhvr>
                                        <p:cTn id="10" dur="2000" fill="hold"/>
                                        <p:tgtEl>
                                          <p:spTgt spid="26"/>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2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edge">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PPP_SNATU_PRT_Prairie">
  <a:themeElements>
    <a:clrScheme name="">
      <a:dk1>
        <a:srgbClr val="000000"/>
      </a:dk1>
      <a:lt1>
        <a:srgbClr val="C0C0C0"/>
      </a:lt1>
      <a:dk2>
        <a:srgbClr val="000000"/>
      </a:dk2>
      <a:lt2>
        <a:srgbClr val="808080"/>
      </a:lt2>
      <a:accent1>
        <a:srgbClr val="00CC99"/>
      </a:accent1>
      <a:accent2>
        <a:srgbClr val="3333CC"/>
      </a:accent2>
      <a:accent3>
        <a:srgbClr val="DCDCDC"/>
      </a:accent3>
      <a:accent4>
        <a:srgbClr val="000000"/>
      </a:accent4>
      <a:accent5>
        <a:srgbClr val="AAE2CA"/>
      </a:accent5>
      <a:accent6>
        <a:srgbClr val="2D2DB9"/>
      </a:accent6>
      <a:hlink>
        <a:srgbClr val="CCCCFF"/>
      </a:hlink>
      <a:folHlink>
        <a:srgbClr val="B2B2B2"/>
      </a:folHlink>
    </a:clrScheme>
    <a:fontScheme name="PPP_SNATU_PRT_Prairi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38100">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PPP_SNATU_PRT_Prairi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PP_SNATU_PRT_Prairi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PP_SNATU_PRT_Prairi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PP_SNATU_PRT_Prairi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PP_SNATU_PRT_Prairi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PP_SNATU_PRT_Prairi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PP_SNATU_PRT_Prairi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Designs\PPP_SNATU_PRT_Prairie.pot</Template>
  <TotalTime>4093</TotalTime>
  <Words>1491</Words>
  <Application>Microsoft Office PowerPoint</Application>
  <PresentationFormat>On-screen Show (4:3)</PresentationFormat>
  <Paragraphs>188</Paragraphs>
  <Slides>22</Slides>
  <Notes>13</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PPP_SNATU_PRT_Prairie</vt:lpstr>
      <vt:lpstr>Research Concepts: Principles version 2.0</vt:lpstr>
      <vt:lpstr>Overview</vt:lpstr>
      <vt:lpstr>What Research Is Not</vt:lpstr>
      <vt:lpstr>What Research Is</vt:lpstr>
      <vt:lpstr>Research Characteristics</vt:lpstr>
      <vt:lpstr>Research Projects</vt:lpstr>
      <vt:lpstr>Sources of Research Problems</vt:lpstr>
      <vt:lpstr>Processes &amp; Methodologies</vt:lpstr>
      <vt:lpstr>Research Process</vt:lpstr>
      <vt:lpstr>Step 1: A Question Is Raised</vt:lpstr>
      <vt:lpstr>Step 2: Suggest Hypotheses</vt:lpstr>
      <vt:lpstr>Step 3: Literature Review</vt:lpstr>
      <vt:lpstr>Step 4: Test Hypotheses</vt:lpstr>
      <vt:lpstr>Step 5: Acquire Data</vt:lpstr>
      <vt:lpstr>Step 6: Data Analysis</vt:lpstr>
      <vt:lpstr>Step 7: Data Interpretation</vt:lpstr>
      <vt:lpstr>Step 8: Hypothesis Support</vt:lpstr>
      <vt:lpstr>Step 9: Reporting</vt:lpstr>
      <vt:lpstr>Common Methodologies</vt:lpstr>
      <vt:lpstr>Methodology Comparison</vt:lpstr>
      <vt:lpstr>Useful Websites</vt:lpstr>
      <vt:lpstr>Slide 22</vt:lpstr>
    </vt:vector>
  </TitlesOfParts>
  <Company>SWROC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Open-Ditch and Nutrient Management Research in Southwest Minnesota</dc:title>
  <dc:creator>Jeff Strock</dc:creator>
  <cp:lastModifiedBy>Jeff Strock</cp:lastModifiedBy>
  <cp:revision>358</cp:revision>
  <dcterms:created xsi:type="dcterms:W3CDTF">2003-02-13T19:59:54Z</dcterms:created>
  <dcterms:modified xsi:type="dcterms:W3CDTF">2011-01-11T20:43:05Z</dcterms:modified>
</cp:coreProperties>
</file>